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15"/>
  </p:notesMasterIdLst>
  <p:handoutMasterIdLst>
    <p:handoutMasterId r:id="rId16"/>
  </p:handoutMasterIdLst>
  <p:sldIdLst>
    <p:sldId id="256" r:id="rId2"/>
    <p:sldId id="304" r:id="rId3"/>
    <p:sldId id="305" r:id="rId4"/>
    <p:sldId id="306" r:id="rId5"/>
    <p:sldId id="307" r:id="rId6"/>
    <p:sldId id="308" r:id="rId7"/>
    <p:sldId id="287" r:id="rId8"/>
    <p:sldId id="289" r:id="rId9"/>
    <p:sldId id="291" r:id="rId10"/>
    <p:sldId id="292" r:id="rId11"/>
    <p:sldId id="288" r:id="rId12"/>
    <p:sldId id="309" r:id="rId13"/>
    <p:sldId id="310" r:id="rId1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66FF"/>
    <a:srgbClr val="33CC33"/>
    <a:srgbClr val="FFFF00"/>
    <a:srgbClr val="FF3300"/>
    <a:srgbClr val="0066FF"/>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827" autoAdjust="0"/>
    <p:restoredTop sz="94812" autoAdjust="0"/>
  </p:normalViewPr>
  <p:slideViewPr>
    <p:cSldViewPr>
      <p:cViewPr varScale="1">
        <p:scale>
          <a:sx n="41" d="100"/>
          <a:sy n="41" d="100"/>
        </p:scale>
        <p:origin x="-101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Times New Roman" pitchFamily="18" charset="0"/>
              </a:defRPr>
            </a:lvl1pPr>
          </a:lstStyle>
          <a:p>
            <a:pPr>
              <a:defRPr/>
            </a:pPr>
            <a:endParaRPr lang="hu-HU"/>
          </a:p>
        </p:txBody>
      </p:sp>
      <p:sp>
        <p:nvSpPr>
          <p:cNvPr id="18227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Times New Roman" pitchFamily="18" charset="0"/>
              </a:defRPr>
            </a:lvl1pPr>
          </a:lstStyle>
          <a:p>
            <a:pPr>
              <a:defRPr/>
            </a:pPr>
            <a:endParaRPr lang="hu-HU"/>
          </a:p>
        </p:txBody>
      </p:sp>
      <p:sp>
        <p:nvSpPr>
          <p:cNvPr id="18227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Times New Roman" pitchFamily="18" charset="0"/>
              </a:defRPr>
            </a:lvl1pPr>
          </a:lstStyle>
          <a:p>
            <a:pPr>
              <a:defRPr/>
            </a:pPr>
            <a:endParaRPr lang="hu-HU"/>
          </a:p>
        </p:txBody>
      </p:sp>
      <p:sp>
        <p:nvSpPr>
          <p:cNvPr id="18227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Times New Roman" pitchFamily="18" charset="0"/>
              </a:defRPr>
            </a:lvl1pPr>
          </a:lstStyle>
          <a:p>
            <a:pPr>
              <a:defRPr/>
            </a:pPr>
            <a:fld id="{E1926B6E-0142-4959-AC34-CE6757537A05}" type="slidenum">
              <a:rPr lang="hu-HU"/>
              <a:pPr>
                <a:defRPr/>
              </a:pPr>
              <a:t>‹#›</a:t>
            </a:fld>
            <a:endParaRPr lang="hu-H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Times New Roman" pitchFamily="18" charset="0"/>
              </a:defRPr>
            </a:lvl1pPr>
          </a:lstStyle>
          <a:p>
            <a:pPr>
              <a:defRPr/>
            </a:pPr>
            <a:endParaRPr lang="hu-HU"/>
          </a:p>
        </p:txBody>
      </p:sp>
      <p:sp>
        <p:nvSpPr>
          <p:cNvPr id="9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Times New Roman" pitchFamily="18" charset="0"/>
              </a:defRPr>
            </a:lvl1pPr>
          </a:lstStyle>
          <a:p>
            <a:pPr>
              <a:defRPr/>
            </a:pPr>
            <a:endParaRPr lang="hu-HU"/>
          </a:p>
        </p:txBody>
      </p:sp>
      <p:sp>
        <p:nvSpPr>
          <p:cNvPr id="1638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hu-HU" noProof="0" smtClean="0"/>
              <a:t>Mintaszöveg szerkesztése</a:t>
            </a:r>
          </a:p>
          <a:p>
            <a:pPr lvl="1"/>
            <a:r>
              <a:rPr lang="hu-HU" noProof="0" smtClean="0"/>
              <a:t>Második szint</a:t>
            </a:r>
          </a:p>
          <a:p>
            <a:pPr lvl="2"/>
            <a:r>
              <a:rPr lang="hu-HU" noProof="0" smtClean="0"/>
              <a:t>Harmadik szint</a:t>
            </a:r>
          </a:p>
          <a:p>
            <a:pPr lvl="3"/>
            <a:r>
              <a:rPr lang="hu-HU" noProof="0" smtClean="0"/>
              <a:t>Negyedik szint</a:t>
            </a:r>
          </a:p>
          <a:p>
            <a:pPr lvl="4"/>
            <a:r>
              <a:rPr lang="hu-HU" noProof="0" smtClean="0"/>
              <a:t>Ötödik szint</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Times New Roman" pitchFamily="18" charset="0"/>
              </a:defRPr>
            </a:lvl1pPr>
          </a:lstStyle>
          <a:p>
            <a:pPr>
              <a:defRPr/>
            </a:pPr>
            <a:endParaRPr lang="hu-HU"/>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Times New Roman" pitchFamily="18" charset="0"/>
              </a:defRPr>
            </a:lvl1pPr>
          </a:lstStyle>
          <a:p>
            <a:pPr>
              <a:defRPr/>
            </a:pPr>
            <a:fld id="{2FBBA65F-C987-4030-95C2-6DB678EC007F}" type="slidenum">
              <a:rPr lang="hu-HU"/>
              <a:pPr>
                <a:defRPr/>
              </a:pPr>
              <a:t>‹#›</a:t>
            </a:fld>
            <a:endParaRPr lang="hu-H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a:defRPr/>
              </a:pPr>
              <a:endParaRPr lang="hu-HU"/>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hu-HU" sz="2400">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hu-HU">
                <a:latin typeface="Arial" charset="0"/>
              </a:endParaRPr>
            </a:p>
          </p:txBody>
        </p:sp>
      </p:grpSp>
      <p:sp>
        <p:nvSpPr>
          <p:cNvPr id="153606" name="Rectangle 6"/>
          <p:cNvSpPr>
            <a:spLocks noGrp="1" noChangeArrowheads="1"/>
          </p:cNvSpPr>
          <p:nvPr>
            <p:ph type="ctrTitle"/>
          </p:nvPr>
        </p:nvSpPr>
        <p:spPr>
          <a:xfrm>
            <a:off x="1443038" y="985838"/>
            <a:ext cx="7239000" cy="1444625"/>
          </a:xfrm>
        </p:spPr>
        <p:txBody>
          <a:bodyPr/>
          <a:lstStyle>
            <a:lvl1pPr>
              <a:defRPr sz="4000"/>
            </a:lvl1pPr>
          </a:lstStyle>
          <a:p>
            <a:r>
              <a:rPr lang="hu-HU"/>
              <a:t>Mintacím szerkesztése</a:t>
            </a:r>
          </a:p>
        </p:txBody>
      </p:sp>
      <p:sp>
        <p:nvSpPr>
          <p:cNvPr id="153607"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hu-HU"/>
              <a:t>Alcím mintájának szerkesztése</a:t>
            </a:r>
          </a:p>
        </p:txBody>
      </p:sp>
      <p:sp>
        <p:nvSpPr>
          <p:cNvPr id="8" name="Rectangle 8"/>
          <p:cNvSpPr>
            <a:spLocks noGrp="1" noChangeArrowheads="1"/>
          </p:cNvSpPr>
          <p:nvPr>
            <p:ph type="dt" sz="half" idx="10"/>
          </p:nvPr>
        </p:nvSpPr>
        <p:spPr/>
        <p:txBody>
          <a:bodyPr/>
          <a:lstStyle>
            <a:lvl1pPr>
              <a:defRPr smtClean="0"/>
            </a:lvl1pPr>
          </a:lstStyle>
          <a:p>
            <a:pPr>
              <a:defRPr/>
            </a:pPr>
            <a:endParaRPr lang="hu-HU"/>
          </a:p>
        </p:txBody>
      </p:sp>
      <p:sp>
        <p:nvSpPr>
          <p:cNvPr id="9" name="Rectangle 9"/>
          <p:cNvSpPr>
            <a:spLocks noGrp="1" noChangeArrowheads="1"/>
          </p:cNvSpPr>
          <p:nvPr>
            <p:ph type="ftr" sz="quarter" idx="11"/>
          </p:nvPr>
        </p:nvSpPr>
        <p:spPr/>
        <p:txBody>
          <a:bodyPr/>
          <a:lstStyle>
            <a:lvl1pPr>
              <a:defRPr smtClean="0"/>
            </a:lvl1pPr>
          </a:lstStyle>
          <a:p>
            <a:pPr>
              <a:defRPr/>
            </a:pPr>
            <a:endParaRPr lang="hu-HU"/>
          </a:p>
        </p:txBody>
      </p:sp>
      <p:sp>
        <p:nvSpPr>
          <p:cNvPr id="10" name="Rectangle 10"/>
          <p:cNvSpPr>
            <a:spLocks noGrp="1" noChangeArrowheads="1"/>
          </p:cNvSpPr>
          <p:nvPr>
            <p:ph type="sldNum" sz="quarter" idx="12"/>
          </p:nvPr>
        </p:nvSpPr>
        <p:spPr/>
        <p:txBody>
          <a:bodyPr/>
          <a:lstStyle>
            <a:lvl1pPr>
              <a:defRPr smtClean="0"/>
            </a:lvl1pPr>
          </a:lstStyle>
          <a:p>
            <a:pPr>
              <a:defRPr/>
            </a:pPr>
            <a:fld id="{9F364679-0874-46B1-A386-15CB8BEE59AC}" type="slidenum">
              <a:rPr lang="hu-HU"/>
              <a:pPr>
                <a:defRPr/>
              </a:pPr>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8"/>
          <p:cNvSpPr>
            <a:spLocks noGrp="1" noChangeArrowheads="1"/>
          </p:cNvSpPr>
          <p:nvPr>
            <p:ph type="dt" sz="half" idx="10"/>
          </p:nvPr>
        </p:nvSpPr>
        <p:spPr>
          <a:ln/>
        </p:spPr>
        <p:txBody>
          <a:bodyPr/>
          <a:lstStyle>
            <a:lvl1pPr>
              <a:defRPr/>
            </a:lvl1pPr>
          </a:lstStyle>
          <a:p>
            <a:pPr>
              <a:defRPr/>
            </a:pPr>
            <a:endParaRPr lang="hu-HU"/>
          </a:p>
        </p:txBody>
      </p:sp>
      <p:sp>
        <p:nvSpPr>
          <p:cNvPr id="5" name="Rectangle 9"/>
          <p:cNvSpPr>
            <a:spLocks noGrp="1" noChangeArrowheads="1"/>
          </p:cNvSpPr>
          <p:nvPr>
            <p:ph type="ftr" sz="quarter" idx="11"/>
          </p:nvPr>
        </p:nvSpPr>
        <p:spPr>
          <a:ln/>
        </p:spPr>
        <p:txBody>
          <a:bodyPr/>
          <a:lstStyle>
            <a:lvl1pPr>
              <a:defRPr/>
            </a:lvl1pPr>
          </a:lstStyle>
          <a:p>
            <a:pPr>
              <a:defRPr/>
            </a:pPr>
            <a:endParaRPr lang="hu-HU"/>
          </a:p>
        </p:txBody>
      </p:sp>
      <p:sp>
        <p:nvSpPr>
          <p:cNvPr id="6" name="Rectangle 10"/>
          <p:cNvSpPr>
            <a:spLocks noGrp="1" noChangeArrowheads="1"/>
          </p:cNvSpPr>
          <p:nvPr>
            <p:ph type="sldNum" sz="quarter" idx="12"/>
          </p:nvPr>
        </p:nvSpPr>
        <p:spPr>
          <a:ln/>
        </p:spPr>
        <p:txBody>
          <a:bodyPr/>
          <a:lstStyle>
            <a:lvl1pPr>
              <a:defRPr/>
            </a:lvl1pPr>
          </a:lstStyle>
          <a:p>
            <a:pPr>
              <a:defRPr/>
            </a:pPr>
            <a:fld id="{30850903-513B-483B-B770-D6B49FC95CD9}" type="slidenum">
              <a:rPr lang="hu-HU"/>
              <a:pPr>
                <a:defRPr/>
              </a:pPr>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u-HU" smtClean="0"/>
              <a:t>Mintaszöveg szerkesztése</a:t>
            </a:r>
          </a:p>
        </p:txBody>
      </p:sp>
      <p:sp>
        <p:nvSpPr>
          <p:cNvPr id="4" name="Rectangle 8"/>
          <p:cNvSpPr>
            <a:spLocks noGrp="1" noChangeArrowheads="1"/>
          </p:cNvSpPr>
          <p:nvPr>
            <p:ph type="dt" sz="half" idx="10"/>
          </p:nvPr>
        </p:nvSpPr>
        <p:spPr>
          <a:ln/>
        </p:spPr>
        <p:txBody>
          <a:bodyPr/>
          <a:lstStyle>
            <a:lvl1pPr>
              <a:defRPr/>
            </a:lvl1pPr>
          </a:lstStyle>
          <a:p>
            <a:pPr>
              <a:defRPr/>
            </a:pPr>
            <a:endParaRPr lang="hu-HU"/>
          </a:p>
        </p:txBody>
      </p:sp>
      <p:sp>
        <p:nvSpPr>
          <p:cNvPr id="5" name="Rectangle 9"/>
          <p:cNvSpPr>
            <a:spLocks noGrp="1" noChangeArrowheads="1"/>
          </p:cNvSpPr>
          <p:nvPr>
            <p:ph type="ftr" sz="quarter" idx="11"/>
          </p:nvPr>
        </p:nvSpPr>
        <p:spPr>
          <a:ln/>
        </p:spPr>
        <p:txBody>
          <a:bodyPr/>
          <a:lstStyle>
            <a:lvl1pPr>
              <a:defRPr/>
            </a:lvl1pPr>
          </a:lstStyle>
          <a:p>
            <a:pPr>
              <a:defRPr/>
            </a:pPr>
            <a:endParaRPr lang="hu-HU"/>
          </a:p>
        </p:txBody>
      </p:sp>
      <p:sp>
        <p:nvSpPr>
          <p:cNvPr id="6" name="Rectangle 10"/>
          <p:cNvSpPr>
            <a:spLocks noGrp="1" noChangeArrowheads="1"/>
          </p:cNvSpPr>
          <p:nvPr>
            <p:ph type="sldNum" sz="quarter" idx="12"/>
          </p:nvPr>
        </p:nvSpPr>
        <p:spPr>
          <a:ln/>
        </p:spPr>
        <p:txBody>
          <a:bodyPr/>
          <a:lstStyle>
            <a:lvl1pPr>
              <a:defRPr/>
            </a:lvl1pPr>
          </a:lstStyle>
          <a:p>
            <a:pPr>
              <a:defRPr/>
            </a:pPr>
            <a:fld id="{CF50F7EF-17C0-4698-88DB-8DD9347C68EA}" type="slidenum">
              <a:rPr lang="hu-HU"/>
              <a:pPr>
                <a:defRPr/>
              </a:pPr>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Rectangle 8"/>
          <p:cNvSpPr>
            <a:spLocks noGrp="1" noChangeArrowheads="1"/>
          </p:cNvSpPr>
          <p:nvPr>
            <p:ph type="dt" sz="half" idx="10"/>
          </p:nvPr>
        </p:nvSpPr>
        <p:spPr>
          <a:ln/>
        </p:spPr>
        <p:txBody>
          <a:bodyPr/>
          <a:lstStyle>
            <a:lvl1pPr>
              <a:defRPr/>
            </a:lvl1pPr>
          </a:lstStyle>
          <a:p>
            <a:pPr>
              <a:defRPr/>
            </a:pPr>
            <a:endParaRPr lang="hu-HU"/>
          </a:p>
        </p:txBody>
      </p:sp>
      <p:sp>
        <p:nvSpPr>
          <p:cNvPr id="6" name="Rectangle 9"/>
          <p:cNvSpPr>
            <a:spLocks noGrp="1" noChangeArrowheads="1"/>
          </p:cNvSpPr>
          <p:nvPr>
            <p:ph type="ftr" sz="quarter" idx="11"/>
          </p:nvPr>
        </p:nvSpPr>
        <p:spPr>
          <a:ln/>
        </p:spPr>
        <p:txBody>
          <a:bodyPr/>
          <a:lstStyle>
            <a:lvl1pPr>
              <a:defRPr/>
            </a:lvl1pPr>
          </a:lstStyle>
          <a:p>
            <a:pPr>
              <a:defRPr/>
            </a:pPr>
            <a:endParaRPr lang="hu-HU"/>
          </a:p>
        </p:txBody>
      </p:sp>
      <p:sp>
        <p:nvSpPr>
          <p:cNvPr id="7" name="Rectangle 10"/>
          <p:cNvSpPr>
            <a:spLocks noGrp="1" noChangeArrowheads="1"/>
          </p:cNvSpPr>
          <p:nvPr>
            <p:ph type="sldNum" sz="quarter" idx="12"/>
          </p:nvPr>
        </p:nvSpPr>
        <p:spPr>
          <a:ln/>
        </p:spPr>
        <p:txBody>
          <a:bodyPr/>
          <a:lstStyle>
            <a:lvl1pPr>
              <a:defRPr/>
            </a:lvl1pPr>
          </a:lstStyle>
          <a:p>
            <a:pPr>
              <a:defRPr/>
            </a:pPr>
            <a:fld id="{4F51C54C-3F75-4848-9FD4-A00360F2C085}" type="slidenum">
              <a:rPr lang="hu-HU"/>
              <a:pPr>
                <a:defRPr/>
              </a:pPr>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Rectangle 8"/>
          <p:cNvSpPr>
            <a:spLocks noGrp="1" noChangeArrowheads="1"/>
          </p:cNvSpPr>
          <p:nvPr>
            <p:ph type="dt" sz="half" idx="10"/>
          </p:nvPr>
        </p:nvSpPr>
        <p:spPr>
          <a:ln/>
        </p:spPr>
        <p:txBody>
          <a:bodyPr/>
          <a:lstStyle>
            <a:lvl1pPr>
              <a:defRPr/>
            </a:lvl1pPr>
          </a:lstStyle>
          <a:p>
            <a:pPr>
              <a:defRPr/>
            </a:pPr>
            <a:endParaRPr lang="hu-HU"/>
          </a:p>
        </p:txBody>
      </p:sp>
      <p:sp>
        <p:nvSpPr>
          <p:cNvPr id="8" name="Rectangle 9"/>
          <p:cNvSpPr>
            <a:spLocks noGrp="1" noChangeArrowheads="1"/>
          </p:cNvSpPr>
          <p:nvPr>
            <p:ph type="ftr" sz="quarter" idx="11"/>
          </p:nvPr>
        </p:nvSpPr>
        <p:spPr>
          <a:ln/>
        </p:spPr>
        <p:txBody>
          <a:bodyPr/>
          <a:lstStyle>
            <a:lvl1pPr>
              <a:defRPr/>
            </a:lvl1pPr>
          </a:lstStyle>
          <a:p>
            <a:pPr>
              <a:defRPr/>
            </a:pPr>
            <a:endParaRPr lang="hu-HU"/>
          </a:p>
        </p:txBody>
      </p:sp>
      <p:sp>
        <p:nvSpPr>
          <p:cNvPr id="9" name="Rectangle 10"/>
          <p:cNvSpPr>
            <a:spLocks noGrp="1" noChangeArrowheads="1"/>
          </p:cNvSpPr>
          <p:nvPr>
            <p:ph type="sldNum" sz="quarter" idx="12"/>
          </p:nvPr>
        </p:nvSpPr>
        <p:spPr>
          <a:ln/>
        </p:spPr>
        <p:txBody>
          <a:bodyPr/>
          <a:lstStyle>
            <a:lvl1pPr>
              <a:defRPr/>
            </a:lvl1pPr>
          </a:lstStyle>
          <a:p>
            <a:pPr>
              <a:defRPr/>
            </a:pPr>
            <a:fld id="{92BDBA95-DA32-4893-92B3-47391FF792FE}" type="slidenum">
              <a:rPr lang="hu-HU"/>
              <a:pPr>
                <a:defRPr/>
              </a:pPr>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Rectangle 8"/>
          <p:cNvSpPr>
            <a:spLocks noGrp="1" noChangeArrowheads="1"/>
          </p:cNvSpPr>
          <p:nvPr>
            <p:ph type="dt" sz="half" idx="10"/>
          </p:nvPr>
        </p:nvSpPr>
        <p:spPr>
          <a:ln/>
        </p:spPr>
        <p:txBody>
          <a:bodyPr/>
          <a:lstStyle>
            <a:lvl1pPr>
              <a:defRPr/>
            </a:lvl1pPr>
          </a:lstStyle>
          <a:p>
            <a:pPr>
              <a:defRPr/>
            </a:pPr>
            <a:endParaRPr lang="hu-HU"/>
          </a:p>
        </p:txBody>
      </p:sp>
      <p:sp>
        <p:nvSpPr>
          <p:cNvPr id="4" name="Rectangle 9"/>
          <p:cNvSpPr>
            <a:spLocks noGrp="1" noChangeArrowheads="1"/>
          </p:cNvSpPr>
          <p:nvPr>
            <p:ph type="ftr" sz="quarter" idx="11"/>
          </p:nvPr>
        </p:nvSpPr>
        <p:spPr>
          <a:ln/>
        </p:spPr>
        <p:txBody>
          <a:bodyPr/>
          <a:lstStyle>
            <a:lvl1pPr>
              <a:defRPr/>
            </a:lvl1pPr>
          </a:lstStyle>
          <a:p>
            <a:pPr>
              <a:defRPr/>
            </a:pPr>
            <a:endParaRPr lang="hu-HU"/>
          </a:p>
        </p:txBody>
      </p:sp>
      <p:sp>
        <p:nvSpPr>
          <p:cNvPr id="5" name="Rectangle 10"/>
          <p:cNvSpPr>
            <a:spLocks noGrp="1" noChangeArrowheads="1"/>
          </p:cNvSpPr>
          <p:nvPr>
            <p:ph type="sldNum" sz="quarter" idx="12"/>
          </p:nvPr>
        </p:nvSpPr>
        <p:spPr>
          <a:ln/>
        </p:spPr>
        <p:txBody>
          <a:bodyPr/>
          <a:lstStyle>
            <a:lvl1pPr>
              <a:defRPr/>
            </a:lvl1pPr>
          </a:lstStyle>
          <a:p>
            <a:pPr>
              <a:defRPr/>
            </a:pPr>
            <a:fld id="{77E49475-1570-4934-96E9-1AA6BC20F86B}" type="slidenum">
              <a:rPr lang="hu-HU"/>
              <a:pPr>
                <a:defRPr/>
              </a:pPr>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hu-HU"/>
          </a:p>
        </p:txBody>
      </p:sp>
      <p:sp>
        <p:nvSpPr>
          <p:cNvPr id="3" name="Rectangle 9"/>
          <p:cNvSpPr>
            <a:spLocks noGrp="1" noChangeArrowheads="1"/>
          </p:cNvSpPr>
          <p:nvPr>
            <p:ph type="ftr" sz="quarter" idx="11"/>
          </p:nvPr>
        </p:nvSpPr>
        <p:spPr>
          <a:ln/>
        </p:spPr>
        <p:txBody>
          <a:bodyPr/>
          <a:lstStyle>
            <a:lvl1pPr>
              <a:defRPr/>
            </a:lvl1pPr>
          </a:lstStyle>
          <a:p>
            <a:pPr>
              <a:defRPr/>
            </a:pPr>
            <a:endParaRPr lang="hu-HU"/>
          </a:p>
        </p:txBody>
      </p:sp>
      <p:sp>
        <p:nvSpPr>
          <p:cNvPr id="4" name="Rectangle 10"/>
          <p:cNvSpPr>
            <a:spLocks noGrp="1" noChangeArrowheads="1"/>
          </p:cNvSpPr>
          <p:nvPr>
            <p:ph type="sldNum" sz="quarter" idx="12"/>
          </p:nvPr>
        </p:nvSpPr>
        <p:spPr>
          <a:ln/>
        </p:spPr>
        <p:txBody>
          <a:bodyPr/>
          <a:lstStyle>
            <a:lvl1pPr>
              <a:defRPr/>
            </a:lvl1pPr>
          </a:lstStyle>
          <a:p>
            <a:pPr>
              <a:defRPr/>
            </a:pPr>
            <a:fld id="{64482FF9-5159-469B-B23D-6170AEAF0E7B}" type="slidenum">
              <a:rPr lang="hu-HU"/>
              <a:pPr>
                <a:defRPr/>
              </a:pPr>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Rectangle 8"/>
          <p:cNvSpPr>
            <a:spLocks noGrp="1" noChangeArrowheads="1"/>
          </p:cNvSpPr>
          <p:nvPr>
            <p:ph type="dt" sz="half" idx="10"/>
          </p:nvPr>
        </p:nvSpPr>
        <p:spPr>
          <a:ln/>
        </p:spPr>
        <p:txBody>
          <a:bodyPr/>
          <a:lstStyle>
            <a:lvl1pPr>
              <a:defRPr/>
            </a:lvl1pPr>
          </a:lstStyle>
          <a:p>
            <a:pPr>
              <a:defRPr/>
            </a:pPr>
            <a:endParaRPr lang="hu-HU"/>
          </a:p>
        </p:txBody>
      </p:sp>
      <p:sp>
        <p:nvSpPr>
          <p:cNvPr id="6" name="Rectangle 9"/>
          <p:cNvSpPr>
            <a:spLocks noGrp="1" noChangeArrowheads="1"/>
          </p:cNvSpPr>
          <p:nvPr>
            <p:ph type="ftr" sz="quarter" idx="11"/>
          </p:nvPr>
        </p:nvSpPr>
        <p:spPr>
          <a:ln/>
        </p:spPr>
        <p:txBody>
          <a:bodyPr/>
          <a:lstStyle>
            <a:lvl1pPr>
              <a:defRPr/>
            </a:lvl1pPr>
          </a:lstStyle>
          <a:p>
            <a:pPr>
              <a:defRPr/>
            </a:pPr>
            <a:endParaRPr lang="hu-HU"/>
          </a:p>
        </p:txBody>
      </p:sp>
      <p:sp>
        <p:nvSpPr>
          <p:cNvPr id="7" name="Rectangle 10"/>
          <p:cNvSpPr>
            <a:spLocks noGrp="1" noChangeArrowheads="1"/>
          </p:cNvSpPr>
          <p:nvPr>
            <p:ph type="sldNum" sz="quarter" idx="12"/>
          </p:nvPr>
        </p:nvSpPr>
        <p:spPr>
          <a:ln/>
        </p:spPr>
        <p:txBody>
          <a:bodyPr/>
          <a:lstStyle>
            <a:lvl1pPr>
              <a:defRPr/>
            </a:lvl1pPr>
          </a:lstStyle>
          <a:p>
            <a:pPr>
              <a:defRPr/>
            </a:pPr>
            <a:fld id="{4CF667F7-2D44-47CD-8B8B-8988CE6C1F60}" type="slidenum">
              <a:rPr lang="hu-HU"/>
              <a:pPr>
                <a:defRPr/>
              </a:pPr>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smtClean="0"/>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Rectangle 8"/>
          <p:cNvSpPr>
            <a:spLocks noGrp="1" noChangeArrowheads="1"/>
          </p:cNvSpPr>
          <p:nvPr>
            <p:ph type="dt" sz="half" idx="10"/>
          </p:nvPr>
        </p:nvSpPr>
        <p:spPr>
          <a:ln/>
        </p:spPr>
        <p:txBody>
          <a:bodyPr/>
          <a:lstStyle>
            <a:lvl1pPr>
              <a:defRPr/>
            </a:lvl1pPr>
          </a:lstStyle>
          <a:p>
            <a:pPr>
              <a:defRPr/>
            </a:pPr>
            <a:endParaRPr lang="hu-HU"/>
          </a:p>
        </p:txBody>
      </p:sp>
      <p:sp>
        <p:nvSpPr>
          <p:cNvPr id="6" name="Rectangle 9"/>
          <p:cNvSpPr>
            <a:spLocks noGrp="1" noChangeArrowheads="1"/>
          </p:cNvSpPr>
          <p:nvPr>
            <p:ph type="ftr" sz="quarter" idx="11"/>
          </p:nvPr>
        </p:nvSpPr>
        <p:spPr>
          <a:ln/>
        </p:spPr>
        <p:txBody>
          <a:bodyPr/>
          <a:lstStyle>
            <a:lvl1pPr>
              <a:defRPr/>
            </a:lvl1pPr>
          </a:lstStyle>
          <a:p>
            <a:pPr>
              <a:defRPr/>
            </a:pPr>
            <a:endParaRPr lang="hu-HU"/>
          </a:p>
        </p:txBody>
      </p:sp>
      <p:sp>
        <p:nvSpPr>
          <p:cNvPr id="7" name="Rectangle 10"/>
          <p:cNvSpPr>
            <a:spLocks noGrp="1" noChangeArrowheads="1"/>
          </p:cNvSpPr>
          <p:nvPr>
            <p:ph type="sldNum" sz="quarter" idx="12"/>
          </p:nvPr>
        </p:nvSpPr>
        <p:spPr>
          <a:ln/>
        </p:spPr>
        <p:txBody>
          <a:bodyPr/>
          <a:lstStyle>
            <a:lvl1pPr>
              <a:defRPr/>
            </a:lvl1pPr>
          </a:lstStyle>
          <a:p>
            <a:pPr>
              <a:defRPr/>
            </a:pPr>
            <a:fld id="{731CACB3-E46C-447C-841A-284573145EF9}" type="slidenum">
              <a:rPr lang="hu-HU"/>
              <a:pPr>
                <a:defRPr/>
              </a:pPr>
              <a:t>‹#›</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8"/>
          <p:cNvSpPr>
            <a:spLocks noGrp="1" noChangeArrowheads="1"/>
          </p:cNvSpPr>
          <p:nvPr>
            <p:ph type="dt" sz="half" idx="10"/>
          </p:nvPr>
        </p:nvSpPr>
        <p:spPr>
          <a:ln/>
        </p:spPr>
        <p:txBody>
          <a:bodyPr/>
          <a:lstStyle>
            <a:lvl1pPr>
              <a:defRPr/>
            </a:lvl1pPr>
          </a:lstStyle>
          <a:p>
            <a:pPr>
              <a:defRPr/>
            </a:pPr>
            <a:endParaRPr lang="hu-HU"/>
          </a:p>
        </p:txBody>
      </p:sp>
      <p:sp>
        <p:nvSpPr>
          <p:cNvPr id="5" name="Rectangle 9"/>
          <p:cNvSpPr>
            <a:spLocks noGrp="1" noChangeArrowheads="1"/>
          </p:cNvSpPr>
          <p:nvPr>
            <p:ph type="ftr" sz="quarter" idx="11"/>
          </p:nvPr>
        </p:nvSpPr>
        <p:spPr>
          <a:ln/>
        </p:spPr>
        <p:txBody>
          <a:bodyPr/>
          <a:lstStyle>
            <a:lvl1pPr>
              <a:defRPr/>
            </a:lvl1pPr>
          </a:lstStyle>
          <a:p>
            <a:pPr>
              <a:defRPr/>
            </a:pPr>
            <a:endParaRPr lang="hu-HU"/>
          </a:p>
        </p:txBody>
      </p:sp>
      <p:sp>
        <p:nvSpPr>
          <p:cNvPr id="6" name="Rectangle 10"/>
          <p:cNvSpPr>
            <a:spLocks noGrp="1" noChangeArrowheads="1"/>
          </p:cNvSpPr>
          <p:nvPr>
            <p:ph type="sldNum" sz="quarter" idx="12"/>
          </p:nvPr>
        </p:nvSpPr>
        <p:spPr>
          <a:ln/>
        </p:spPr>
        <p:txBody>
          <a:bodyPr/>
          <a:lstStyle>
            <a:lvl1pPr>
              <a:defRPr/>
            </a:lvl1pPr>
          </a:lstStyle>
          <a:p>
            <a:pPr>
              <a:defRPr/>
            </a:pPr>
            <a:fld id="{95668FA0-ADB1-496E-9A8D-1C59DBFF24BE}" type="slidenum">
              <a:rPr lang="hu-HU"/>
              <a:pPr>
                <a:defRPr/>
              </a:pPr>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856413" y="301625"/>
            <a:ext cx="1827212" cy="5640388"/>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1370013" y="301625"/>
            <a:ext cx="5334000" cy="5640388"/>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8"/>
          <p:cNvSpPr>
            <a:spLocks noGrp="1" noChangeArrowheads="1"/>
          </p:cNvSpPr>
          <p:nvPr>
            <p:ph type="dt" sz="half" idx="10"/>
          </p:nvPr>
        </p:nvSpPr>
        <p:spPr>
          <a:ln/>
        </p:spPr>
        <p:txBody>
          <a:bodyPr/>
          <a:lstStyle>
            <a:lvl1pPr>
              <a:defRPr/>
            </a:lvl1pPr>
          </a:lstStyle>
          <a:p>
            <a:pPr>
              <a:defRPr/>
            </a:pPr>
            <a:endParaRPr lang="hu-HU"/>
          </a:p>
        </p:txBody>
      </p:sp>
      <p:sp>
        <p:nvSpPr>
          <p:cNvPr id="5" name="Rectangle 9"/>
          <p:cNvSpPr>
            <a:spLocks noGrp="1" noChangeArrowheads="1"/>
          </p:cNvSpPr>
          <p:nvPr>
            <p:ph type="ftr" sz="quarter" idx="11"/>
          </p:nvPr>
        </p:nvSpPr>
        <p:spPr>
          <a:ln/>
        </p:spPr>
        <p:txBody>
          <a:bodyPr/>
          <a:lstStyle>
            <a:lvl1pPr>
              <a:defRPr/>
            </a:lvl1pPr>
          </a:lstStyle>
          <a:p>
            <a:pPr>
              <a:defRPr/>
            </a:pPr>
            <a:endParaRPr lang="hu-HU"/>
          </a:p>
        </p:txBody>
      </p:sp>
      <p:sp>
        <p:nvSpPr>
          <p:cNvPr id="6" name="Rectangle 10"/>
          <p:cNvSpPr>
            <a:spLocks noGrp="1" noChangeArrowheads="1"/>
          </p:cNvSpPr>
          <p:nvPr>
            <p:ph type="sldNum" sz="quarter" idx="12"/>
          </p:nvPr>
        </p:nvSpPr>
        <p:spPr>
          <a:ln/>
        </p:spPr>
        <p:txBody>
          <a:bodyPr/>
          <a:lstStyle>
            <a:lvl1pPr>
              <a:defRPr/>
            </a:lvl1pPr>
          </a:lstStyle>
          <a:p>
            <a:pPr>
              <a:defRPr/>
            </a:pPr>
            <a:fld id="{80C79BAE-3A83-4902-90AA-C4555B820F12}" type="slidenum">
              <a:rPr lang="hu-HU"/>
              <a:pPr>
                <a:defRPr/>
              </a:pPr>
              <a:t>‹#›</a:t>
            </a:fld>
            <a:endParaRPr lang="hu-H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Cím és szöveg a tartalom felett">
    <p:spTree>
      <p:nvGrpSpPr>
        <p:cNvPr id="1" name=""/>
        <p:cNvGrpSpPr/>
        <p:nvPr/>
      </p:nvGrpSpPr>
      <p:grpSpPr>
        <a:xfrm>
          <a:off x="0" y="0"/>
          <a:ext cx="0" cy="0"/>
          <a:chOff x="0" y="0"/>
          <a:chExt cx="0" cy="0"/>
        </a:xfrm>
      </p:grpSpPr>
      <p:sp>
        <p:nvSpPr>
          <p:cNvPr id="2" name="Cím 1"/>
          <p:cNvSpPr>
            <a:spLocks noGrp="1"/>
          </p:cNvSpPr>
          <p:nvPr>
            <p:ph type="title"/>
          </p:nvPr>
        </p:nvSpPr>
        <p:spPr>
          <a:xfrm>
            <a:off x="1370013" y="301625"/>
            <a:ext cx="7313612" cy="1143000"/>
          </a:xfrm>
        </p:spPr>
        <p:txBody>
          <a:bodyPr/>
          <a:lstStyle/>
          <a:p>
            <a:r>
              <a:rPr lang="hu-HU" smtClean="0"/>
              <a:t>Mintacím szerkesztése</a:t>
            </a:r>
            <a:endParaRPr lang="hu-HU"/>
          </a:p>
        </p:txBody>
      </p:sp>
      <p:sp>
        <p:nvSpPr>
          <p:cNvPr id="3" name="Szöveg helye 2"/>
          <p:cNvSpPr>
            <a:spLocks noGrp="1"/>
          </p:cNvSpPr>
          <p:nvPr>
            <p:ph type="body" sz="half" idx="1"/>
          </p:nvPr>
        </p:nvSpPr>
        <p:spPr>
          <a:xfrm>
            <a:off x="1370013" y="1827213"/>
            <a:ext cx="7313612" cy="1981200"/>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1370013" y="3960813"/>
            <a:ext cx="7313612" cy="1981200"/>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Rectangle 8"/>
          <p:cNvSpPr>
            <a:spLocks noGrp="1" noChangeArrowheads="1"/>
          </p:cNvSpPr>
          <p:nvPr>
            <p:ph type="dt" sz="half" idx="10"/>
          </p:nvPr>
        </p:nvSpPr>
        <p:spPr>
          <a:ln/>
        </p:spPr>
        <p:txBody>
          <a:bodyPr/>
          <a:lstStyle>
            <a:lvl1pPr>
              <a:defRPr/>
            </a:lvl1pPr>
          </a:lstStyle>
          <a:p>
            <a:pPr>
              <a:defRPr/>
            </a:pPr>
            <a:endParaRPr lang="hu-HU"/>
          </a:p>
        </p:txBody>
      </p:sp>
      <p:sp>
        <p:nvSpPr>
          <p:cNvPr id="6" name="Rectangle 9"/>
          <p:cNvSpPr>
            <a:spLocks noGrp="1" noChangeArrowheads="1"/>
          </p:cNvSpPr>
          <p:nvPr>
            <p:ph type="ftr" sz="quarter" idx="11"/>
          </p:nvPr>
        </p:nvSpPr>
        <p:spPr>
          <a:ln/>
        </p:spPr>
        <p:txBody>
          <a:bodyPr/>
          <a:lstStyle>
            <a:lvl1pPr>
              <a:defRPr/>
            </a:lvl1pPr>
          </a:lstStyle>
          <a:p>
            <a:pPr>
              <a:defRPr/>
            </a:pPr>
            <a:endParaRPr lang="hu-HU"/>
          </a:p>
        </p:txBody>
      </p:sp>
      <p:sp>
        <p:nvSpPr>
          <p:cNvPr id="7" name="Rectangle 10"/>
          <p:cNvSpPr>
            <a:spLocks noGrp="1" noChangeArrowheads="1"/>
          </p:cNvSpPr>
          <p:nvPr>
            <p:ph type="sldNum" sz="quarter" idx="12"/>
          </p:nvPr>
        </p:nvSpPr>
        <p:spPr>
          <a:ln/>
        </p:spPr>
        <p:txBody>
          <a:bodyPr/>
          <a:lstStyle>
            <a:lvl1pPr>
              <a:defRPr/>
            </a:lvl1pPr>
          </a:lstStyle>
          <a:p>
            <a:pPr>
              <a:defRPr/>
            </a:pPr>
            <a:fld id="{C6A12988-8E08-4845-BC2F-206B85BC386E}" type="slidenum">
              <a:rPr lang="hu-HU"/>
              <a:pPr>
                <a:defRPr/>
              </a:pPr>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52579"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hu-HU" sz="2400">
                <a:latin typeface="Times New Roman" pitchFamily="18" charset="0"/>
              </a:endParaRPr>
            </a:p>
          </p:txBody>
        </p:sp>
        <p:sp>
          <p:nvSpPr>
            <p:cNvPr id="152580"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hu-HU">
                <a:latin typeface="Arial" charset="0"/>
              </a:endParaRPr>
            </a:p>
          </p:txBody>
        </p:sp>
        <p:sp>
          <p:nvSpPr>
            <p:cNvPr id="152581"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a:defRPr/>
              </a:pPr>
              <a:endParaRPr lang="hu-HU"/>
            </a:p>
          </p:txBody>
        </p:sp>
      </p:grpSp>
      <p:sp>
        <p:nvSpPr>
          <p:cNvPr id="1027"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hu-HU" smtClean="0"/>
              <a:t>Mintacím szerkesztése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15258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hu-HU"/>
          </a:p>
        </p:txBody>
      </p:sp>
      <p:sp>
        <p:nvSpPr>
          <p:cNvPr id="15258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a:defRPr/>
            </a:pPr>
            <a:endParaRPr lang="hu-HU"/>
          </a:p>
        </p:txBody>
      </p:sp>
      <p:sp>
        <p:nvSpPr>
          <p:cNvPr id="15258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9145650F-21FE-461F-AC9E-28A2758AE3A8}" type="slidenum">
              <a:rPr lang="hu-HU"/>
              <a:pPr>
                <a:defRPr/>
              </a:pPr>
              <a:t>‹#›</a:t>
            </a:fld>
            <a:endParaRPr lang="hu-HU"/>
          </a:p>
        </p:txBody>
      </p:sp>
    </p:spTree>
  </p:cSld>
  <p:clrMap bg1="lt1" tx1="dk1" bg2="lt2" tx2="dk2" accent1="accent1" accent2="accent2" accent3="accent3" accent4="accent4" accent5="accent5" accent6="accent6" hlink="hlink" folHlink="folHlink"/>
  <p:sldLayoutIdLst>
    <p:sldLayoutId id="2147483706"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wmf"/><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w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hu.wikipedia.org/w/index.php?title=Humusz&amp;action=edit&amp;redlink=1" TargetMode="External"/><Relationship Id="rId2" Type="http://schemas.openxmlformats.org/officeDocument/2006/relationships/hyperlink" Target="http://hu.wikipedia.org/wiki/Hullad%C3%A9k" TargetMode="External"/><Relationship Id="rId1" Type="http://schemas.openxmlformats.org/officeDocument/2006/relationships/slideLayout" Target="../slideLayouts/slideLayout1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hyperlink" Target="http://hu.wikipedia.org/wiki/Mikroorganizmuso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476375" y="981075"/>
            <a:ext cx="7239000" cy="896938"/>
          </a:xfrm>
        </p:spPr>
        <p:txBody>
          <a:bodyPr/>
          <a:lstStyle/>
          <a:p>
            <a:pPr algn="ctr" eaLnBrk="1" hangingPunct="1"/>
            <a:r>
              <a:rPr lang="hu-HU" b="1" smtClean="0"/>
              <a:t>KÖRNYEZETVÉDELEM  JÁTÉK - NYEREMÉNY</a:t>
            </a:r>
          </a:p>
        </p:txBody>
      </p:sp>
      <p:sp>
        <p:nvSpPr>
          <p:cNvPr id="5123" name="Rectangle 3"/>
          <p:cNvSpPr>
            <a:spLocks noGrp="1" noChangeArrowheads="1"/>
          </p:cNvSpPr>
          <p:nvPr>
            <p:ph type="subTitle" idx="1"/>
          </p:nvPr>
        </p:nvSpPr>
        <p:spPr>
          <a:xfrm>
            <a:off x="0" y="2133600"/>
            <a:ext cx="8964613" cy="4175125"/>
          </a:xfrm>
        </p:spPr>
        <p:txBody>
          <a:bodyPr/>
          <a:lstStyle/>
          <a:p>
            <a:pPr algn="ctr" eaLnBrk="1" hangingPunct="1">
              <a:lnSpc>
                <a:spcPct val="80000"/>
              </a:lnSpc>
              <a:defRPr/>
            </a:pPr>
            <a:r>
              <a:rPr lang="hu-HU" sz="2800" b="1" i="1" dirty="0" smtClean="0">
                <a:solidFill>
                  <a:srgbClr val="FF3300"/>
                </a:solidFill>
                <a:latin typeface="Arial" charset="0"/>
              </a:rPr>
              <a:t>Ü </a:t>
            </a:r>
            <a:r>
              <a:rPr lang="hu-HU" sz="2800" b="1" i="1" dirty="0" smtClean="0">
                <a:solidFill>
                  <a:schemeClr val="hlink"/>
                </a:solidFill>
                <a:latin typeface="Arial" charset="0"/>
              </a:rPr>
              <a:t>D</a:t>
            </a:r>
            <a:r>
              <a:rPr lang="hu-HU" sz="2800" b="1" i="1" dirty="0" smtClean="0">
                <a:solidFill>
                  <a:srgbClr val="FF3300"/>
                </a:solidFill>
                <a:latin typeface="Arial" charset="0"/>
              </a:rPr>
              <a:t> V </a:t>
            </a:r>
            <a:r>
              <a:rPr lang="hu-HU" sz="2800" b="1" i="1" dirty="0" smtClean="0">
                <a:solidFill>
                  <a:schemeClr val="hlink"/>
                </a:solidFill>
                <a:latin typeface="Arial" charset="0"/>
              </a:rPr>
              <a:t>Ö</a:t>
            </a:r>
            <a:r>
              <a:rPr lang="hu-HU" sz="2800" b="1" i="1" dirty="0" smtClean="0">
                <a:solidFill>
                  <a:srgbClr val="FF3300"/>
                </a:solidFill>
                <a:latin typeface="Arial" charset="0"/>
              </a:rPr>
              <a:t> Z </a:t>
            </a:r>
            <a:r>
              <a:rPr lang="hu-HU" sz="2800" b="1" i="1" dirty="0" smtClean="0">
                <a:solidFill>
                  <a:schemeClr val="hlink"/>
                </a:solidFill>
                <a:latin typeface="Arial" charset="0"/>
              </a:rPr>
              <a:t>L</a:t>
            </a:r>
            <a:r>
              <a:rPr lang="hu-HU" sz="2800" b="1" i="1" dirty="0" smtClean="0">
                <a:solidFill>
                  <a:srgbClr val="0066FF"/>
                </a:solidFill>
                <a:latin typeface="Arial" charset="0"/>
              </a:rPr>
              <a:t> </a:t>
            </a:r>
            <a:r>
              <a:rPr lang="hu-HU" sz="2800" b="1" i="1" dirty="0" smtClean="0">
                <a:solidFill>
                  <a:srgbClr val="FF3300"/>
                </a:solidFill>
                <a:latin typeface="Arial" charset="0"/>
              </a:rPr>
              <a:t>Ü </a:t>
            </a:r>
            <a:r>
              <a:rPr lang="hu-HU" sz="2800" b="1" i="1" dirty="0" smtClean="0">
                <a:solidFill>
                  <a:schemeClr val="hlink"/>
                </a:solidFill>
                <a:latin typeface="Arial" charset="0"/>
              </a:rPr>
              <a:t>N</a:t>
            </a:r>
            <a:r>
              <a:rPr lang="hu-HU" sz="2800" b="1" i="1" dirty="0" smtClean="0">
                <a:solidFill>
                  <a:srgbClr val="FF3300"/>
                </a:solidFill>
                <a:latin typeface="Arial" charset="0"/>
              </a:rPr>
              <a:t> K</a:t>
            </a:r>
          </a:p>
          <a:p>
            <a:pPr algn="ctr" eaLnBrk="1" hangingPunct="1">
              <a:lnSpc>
                <a:spcPct val="80000"/>
              </a:lnSpc>
              <a:defRPr/>
            </a:pPr>
            <a:endParaRPr lang="hu-HU" sz="2800" b="1" i="1" dirty="0" smtClean="0">
              <a:solidFill>
                <a:srgbClr val="FF3300"/>
              </a:solidFill>
              <a:latin typeface="Arial" charset="0"/>
            </a:endParaRPr>
          </a:p>
          <a:p>
            <a:pPr algn="ctr" eaLnBrk="1" hangingPunct="1">
              <a:lnSpc>
                <a:spcPct val="80000"/>
              </a:lnSpc>
              <a:defRPr/>
            </a:pPr>
            <a:r>
              <a:rPr lang="hu-HU" sz="2000" dirty="0" smtClean="0">
                <a:latin typeface="Arial" charset="0"/>
              </a:rPr>
              <a:t>a Hajdúszoboszlói Városszépítő Egyesület </a:t>
            </a:r>
          </a:p>
          <a:p>
            <a:pPr algn="ctr" eaLnBrk="1" hangingPunct="1">
              <a:lnSpc>
                <a:spcPct val="80000"/>
              </a:lnSpc>
              <a:defRPr/>
            </a:pPr>
            <a:r>
              <a:rPr lang="hu-HU" sz="2000" dirty="0" smtClean="0">
                <a:latin typeface="Arial" charset="0"/>
              </a:rPr>
              <a:t>és a</a:t>
            </a:r>
          </a:p>
          <a:p>
            <a:pPr algn="ctr" eaLnBrk="1" hangingPunct="1">
              <a:lnSpc>
                <a:spcPct val="80000"/>
              </a:lnSpc>
              <a:defRPr/>
            </a:pPr>
            <a:r>
              <a:rPr lang="hu-HU" sz="2000" dirty="0" smtClean="0">
                <a:latin typeface="Arial" charset="0"/>
              </a:rPr>
              <a:t>HBM Kormányhivatal NSZSZ Hajdúszoboszlói Kistérségi Népegészségügyi Intézet </a:t>
            </a:r>
          </a:p>
          <a:p>
            <a:pPr algn="ctr" eaLnBrk="1" hangingPunct="1">
              <a:lnSpc>
                <a:spcPct val="80000"/>
              </a:lnSpc>
              <a:defRPr/>
            </a:pPr>
            <a:r>
              <a:rPr lang="hu-HU" sz="2000" dirty="0" smtClean="0">
                <a:latin typeface="Arial" charset="0"/>
              </a:rPr>
              <a:t> </a:t>
            </a:r>
          </a:p>
          <a:p>
            <a:pPr algn="ctr" eaLnBrk="1" hangingPunct="1">
              <a:lnSpc>
                <a:spcPct val="80000"/>
              </a:lnSpc>
              <a:defRPr/>
            </a:pPr>
            <a:r>
              <a:rPr lang="hu-HU" sz="2000" dirty="0" smtClean="0">
                <a:latin typeface="Arial" charset="0"/>
              </a:rPr>
              <a:t>által </a:t>
            </a:r>
            <a:r>
              <a:rPr lang="hu-HU" sz="2000" b="1" u="sng" dirty="0" smtClean="0">
                <a:effectLst>
                  <a:outerShdw blurRad="38100" dist="38100" dir="2700000" algn="tl">
                    <a:srgbClr val="C0C0C0"/>
                  </a:outerShdw>
                </a:effectLst>
                <a:latin typeface="Arial" charset="0"/>
              </a:rPr>
              <a:t>általános iskolásoknak szerkesztett</a:t>
            </a:r>
            <a:r>
              <a:rPr lang="hu-HU" sz="2000" dirty="0" smtClean="0">
                <a:latin typeface="Arial" charset="0"/>
              </a:rPr>
              <a:t> közös </a:t>
            </a:r>
          </a:p>
          <a:p>
            <a:pPr algn="ctr" eaLnBrk="1" hangingPunct="1">
              <a:lnSpc>
                <a:spcPct val="80000"/>
              </a:lnSpc>
              <a:defRPr/>
            </a:pPr>
            <a:endParaRPr lang="hu-HU" sz="2000" u="sng" dirty="0" smtClean="0">
              <a:effectLst>
                <a:outerShdw blurRad="38100" dist="38100" dir="2700000" algn="tl">
                  <a:srgbClr val="C0C0C0"/>
                </a:outerShdw>
              </a:effectLst>
              <a:latin typeface="Arial" charset="0"/>
            </a:endParaRPr>
          </a:p>
          <a:p>
            <a:pPr algn="ctr" eaLnBrk="1" hangingPunct="1">
              <a:lnSpc>
                <a:spcPct val="80000"/>
              </a:lnSpc>
              <a:defRPr/>
            </a:pPr>
            <a:r>
              <a:rPr lang="hu-HU" sz="2000" b="1" u="sng" dirty="0" smtClean="0">
                <a:effectLst>
                  <a:outerShdw blurRad="38100" dist="38100" dir="2700000" algn="tl">
                    <a:srgbClr val="C0C0C0"/>
                  </a:outerShdw>
                </a:effectLst>
                <a:latin typeface="Arial" charset="0"/>
              </a:rPr>
              <a:t>környezetvédelmi játékában</a:t>
            </a:r>
            <a:r>
              <a:rPr lang="hu-HU" sz="2000" u="sng" dirty="0" smtClean="0">
                <a:effectLst>
                  <a:outerShdw blurRad="38100" dist="38100" dir="2700000" algn="tl">
                    <a:srgbClr val="C0C0C0"/>
                  </a:outerShdw>
                </a:effectLst>
                <a:latin typeface="Arial" charset="0"/>
              </a:rPr>
              <a:t>.</a:t>
            </a:r>
          </a:p>
          <a:p>
            <a:pPr algn="ctr" eaLnBrk="1" hangingPunct="1">
              <a:lnSpc>
                <a:spcPct val="80000"/>
              </a:lnSpc>
              <a:defRPr/>
            </a:pPr>
            <a:endParaRPr lang="hu-HU" sz="2000" dirty="0" smtClean="0">
              <a:latin typeface="Arial" charset="0"/>
            </a:endParaRPr>
          </a:p>
          <a:p>
            <a:pPr algn="ctr" eaLnBrk="1" hangingPunct="1">
              <a:lnSpc>
                <a:spcPct val="80000"/>
              </a:lnSpc>
              <a:defRPr/>
            </a:pPr>
            <a:endParaRPr lang="hu-HU" sz="2400" b="1" dirty="0" smtClean="0">
              <a:solidFill>
                <a:srgbClr val="FF3300"/>
              </a:solidFill>
              <a:latin typeface="Arial"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hu-HU" b="1" smtClean="0"/>
              <a:t>A mindennapok természet- és környezetvédelméről</a:t>
            </a:r>
          </a:p>
        </p:txBody>
      </p:sp>
      <p:sp>
        <p:nvSpPr>
          <p:cNvPr id="4099" name="Rectangle 3"/>
          <p:cNvSpPr>
            <a:spLocks noGrp="1" noChangeArrowheads="1"/>
          </p:cNvSpPr>
          <p:nvPr>
            <p:ph type="body" idx="1"/>
          </p:nvPr>
        </p:nvSpPr>
        <p:spPr>
          <a:xfrm>
            <a:off x="1370013" y="1827213"/>
            <a:ext cx="7313612" cy="5030787"/>
          </a:xfrm>
        </p:spPr>
        <p:txBody>
          <a:bodyPr/>
          <a:lstStyle/>
          <a:p>
            <a:pPr eaLnBrk="1" hangingPunct="1">
              <a:lnSpc>
                <a:spcPct val="80000"/>
              </a:lnSpc>
            </a:pPr>
            <a:r>
              <a:rPr lang="hu-HU" sz="2100" b="1" smtClean="0">
                <a:latin typeface="Arial" charset="0"/>
              </a:rPr>
              <a:t>Gerad Durell</a:t>
            </a:r>
            <a:r>
              <a:rPr lang="hu-HU" sz="2100" smtClean="0">
                <a:latin typeface="Arial" charset="0"/>
              </a:rPr>
              <a:t> író és természetvédő véleménye: </a:t>
            </a:r>
          </a:p>
          <a:p>
            <a:pPr eaLnBrk="1" hangingPunct="1">
              <a:lnSpc>
                <a:spcPct val="80000"/>
              </a:lnSpc>
              <a:buFont typeface="Wingdings" pitchFamily="2" charset="2"/>
              <a:buNone/>
            </a:pPr>
            <a:r>
              <a:rPr lang="hu-HU" sz="2100" smtClean="0">
                <a:latin typeface="Arial" charset="0"/>
              </a:rPr>
              <a:t>	</a:t>
            </a:r>
            <a:r>
              <a:rPr lang="hu-HU" sz="2100" i="1" smtClean="0">
                <a:latin typeface="Arial" charset="0"/>
              </a:rPr>
              <a:t>„Hihetetlenül szép és dús kertet örököltünk, csak az a baj, hogy sok helyütt elképesztően rossz kertészeknek bizonyultunk….Kertünk elhanyagolása révén súlyos katasztrófát készítünk elő….”.</a:t>
            </a:r>
            <a:r>
              <a:rPr lang="hu-HU" sz="2100" smtClean="0">
                <a:latin typeface="Arial" charset="0"/>
              </a:rPr>
              <a:t>  </a:t>
            </a:r>
          </a:p>
          <a:p>
            <a:pPr eaLnBrk="1" hangingPunct="1">
              <a:lnSpc>
                <a:spcPct val="80000"/>
              </a:lnSpc>
              <a:buFont typeface="Wingdings" pitchFamily="2" charset="2"/>
              <a:buNone/>
            </a:pPr>
            <a:r>
              <a:rPr lang="hu-HU" sz="2100" smtClean="0">
                <a:latin typeface="Arial" charset="0"/>
              </a:rPr>
              <a:t>          </a:t>
            </a:r>
          </a:p>
          <a:p>
            <a:pPr algn="ctr" eaLnBrk="1" hangingPunct="1">
              <a:lnSpc>
                <a:spcPct val="80000"/>
              </a:lnSpc>
              <a:buFont typeface="Wingdings" pitchFamily="2" charset="2"/>
              <a:buNone/>
            </a:pPr>
            <a:r>
              <a:rPr lang="hu-HU" sz="2100" b="1" smtClean="0">
                <a:solidFill>
                  <a:srgbClr val="FF3300"/>
                </a:solidFill>
                <a:latin typeface="Arial" charset="0"/>
              </a:rPr>
              <a:t>                   S</a:t>
            </a:r>
            <a:r>
              <a:rPr lang="hu-HU" sz="2100" b="1" smtClean="0">
                <a:solidFill>
                  <a:schemeClr val="hlink"/>
                </a:solidFill>
                <a:latin typeface="Arial" charset="0"/>
              </a:rPr>
              <a:t>a</a:t>
            </a:r>
            <a:r>
              <a:rPr lang="hu-HU" sz="2100" b="1" smtClean="0">
                <a:solidFill>
                  <a:srgbClr val="FF3300"/>
                </a:solidFill>
                <a:latin typeface="Arial" charset="0"/>
              </a:rPr>
              <a:t>j</a:t>
            </a:r>
            <a:r>
              <a:rPr lang="hu-HU" sz="2100" b="1" smtClean="0">
                <a:solidFill>
                  <a:schemeClr val="hlink"/>
                </a:solidFill>
                <a:latin typeface="Arial" charset="0"/>
              </a:rPr>
              <a:t>n</a:t>
            </a:r>
            <a:r>
              <a:rPr lang="hu-HU" sz="2100" b="1" smtClean="0">
                <a:solidFill>
                  <a:srgbClr val="FF3300"/>
                </a:solidFill>
                <a:latin typeface="Arial" charset="0"/>
              </a:rPr>
              <a:t>o</a:t>
            </a:r>
            <a:r>
              <a:rPr lang="hu-HU" sz="2100" b="1" smtClean="0">
                <a:solidFill>
                  <a:schemeClr val="hlink"/>
                </a:solidFill>
                <a:latin typeface="Arial" charset="0"/>
              </a:rPr>
              <a:t>s</a:t>
            </a:r>
            <a:r>
              <a:rPr lang="hu-HU" sz="2100" b="1" smtClean="0">
                <a:solidFill>
                  <a:srgbClr val="FF3300"/>
                </a:solidFill>
                <a:latin typeface="Arial" charset="0"/>
              </a:rPr>
              <a:t> e</a:t>
            </a:r>
            <a:r>
              <a:rPr lang="hu-HU" sz="2100" b="1" smtClean="0">
                <a:solidFill>
                  <a:schemeClr val="hlink"/>
                </a:solidFill>
                <a:latin typeface="Arial" charset="0"/>
              </a:rPr>
              <a:t>z</a:t>
            </a:r>
            <a:r>
              <a:rPr lang="hu-HU" sz="2100" b="1" smtClean="0">
                <a:solidFill>
                  <a:srgbClr val="FF3300"/>
                </a:solidFill>
                <a:latin typeface="Arial" charset="0"/>
              </a:rPr>
              <a:t> í</a:t>
            </a:r>
            <a:r>
              <a:rPr lang="hu-HU" sz="2100" b="1" smtClean="0">
                <a:solidFill>
                  <a:schemeClr val="hlink"/>
                </a:solidFill>
                <a:latin typeface="Arial" charset="0"/>
              </a:rPr>
              <a:t>g</a:t>
            </a:r>
            <a:r>
              <a:rPr lang="hu-HU" sz="2100" b="1" smtClean="0">
                <a:solidFill>
                  <a:srgbClr val="FF3300"/>
                </a:solidFill>
                <a:latin typeface="Arial" charset="0"/>
              </a:rPr>
              <a:t>y v</a:t>
            </a:r>
            <a:r>
              <a:rPr lang="hu-HU" sz="2100" b="1" smtClean="0">
                <a:solidFill>
                  <a:schemeClr val="hlink"/>
                </a:solidFill>
                <a:latin typeface="Arial" charset="0"/>
              </a:rPr>
              <a:t>a</a:t>
            </a:r>
            <a:r>
              <a:rPr lang="hu-HU" sz="2100" b="1" smtClean="0">
                <a:solidFill>
                  <a:srgbClr val="FF3300"/>
                </a:solidFill>
                <a:latin typeface="Arial" charset="0"/>
              </a:rPr>
              <a:t>n</a:t>
            </a:r>
            <a:r>
              <a:rPr lang="hu-HU" sz="2100" b="1" smtClean="0">
                <a:solidFill>
                  <a:schemeClr val="hlink"/>
                </a:solidFill>
                <a:latin typeface="Arial" charset="0"/>
              </a:rPr>
              <a:t>!</a:t>
            </a:r>
          </a:p>
          <a:p>
            <a:pPr algn="ctr" eaLnBrk="1" hangingPunct="1">
              <a:lnSpc>
                <a:spcPct val="80000"/>
              </a:lnSpc>
              <a:buFont typeface="Wingdings" pitchFamily="2" charset="2"/>
              <a:buNone/>
            </a:pPr>
            <a:endParaRPr lang="hu-HU" sz="2100" b="1" smtClean="0">
              <a:solidFill>
                <a:schemeClr val="hlink"/>
              </a:solidFill>
              <a:latin typeface="Arial" charset="0"/>
            </a:endParaRPr>
          </a:p>
          <a:p>
            <a:pPr algn="ctr" eaLnBrk="1" hangingPunct="1">
              <a:lnSpc>
                <a:spcPct val="80000"/>
              </a:lnSpc>
              <a:buFont typeface="Wingdings" pitchFamily="2" charset="2"/>
              <a:buNone/>
            </a:pPr>
            <a:r>
              <a:rPr lang="hu-HU" sz="2100" u="sng" smtClean="0">
                <a:solidFill>
                  <a:srgbClr val="FF66FF"/>
                </a:solidFill>
                <a:latin typeface="Arial" charset="0"/>
              </a:rPr>
              <a:t>Feltehetjük a kérdés:     </a:t>
            </a:r>
            <a:r>
              <a:rPr lang="hu-HU" sz="2100" smtClean="0">
                <a:latin typeface="Arial" charset="0"/>
              </a:rPr>
              <a:t> </a:t>
            </a:r>
          </a:p>
          <a:p>
            <a:pPr algn="ctr" eaLnBrk="1" hangingPunct="1">
              <a:lnSpc>
                <a:spcPct val="80000"/>
              </a:lnSpc>
              <a:buFont typeface="Wingdings" pitchFamily="2" charset="2"/>
              <a:buNone/>
            </a:pPr>
            <a:r>
              <a:rPr lang="hu-HU" sz="2100" smtClean="0">
                <a:latin typeface="Arial" charset="0"/>
              </a:rPr>
              <a:t>                                 Hogyan legyek jó „kertész”? </a:t>
            </a:r>
          </a:p>
          <a:p>
            <a:pPr algn="ctr" eaLnBrk="1" hangingPunct="1">
              <a:lnSpc>
                <a:spcPct val="80000"/>
              </a:lnSpc>
              <a:buFont typeface="Wingdings" pitchFamily="2" charset="2"/>
              <a:buNone/>
            </a:pPr>
            <a:r>
              <a:rPr lang="hu-HU" sz="2100" smtClean="0">
                <a:latin typeface="Arial" charset="0"/>
              </a:rPr>
              <a:t>                                        Mit tehetek én? Mit tehetünk mi? </a:t>
            </a:r>
          </a:p>
          <a:p>
            <a:pPr eaLnBrk="1" hangingPunct="1">
              <a:lnSpc>
                <a:spcPct val="80000"/>
              </a:lnSpc>
              <a:buFont typeface="Wingdings" pitchFamily="2" charset="2"/>
              <a:buNone/>
            </a:pPr>
            <a:endParaRPr lang="hu-HU" sz="2100" smtClean="0">
              <a:latin typeface="Arial" charset="0"/>
            </a:endParaRPr>
          </a:p>
          <a:p>
            <a:pPr eaLnBrk="1" hangingPunct="1">
              <a:lnSpc>
                <a:spcPct val="80000"/>
              </a:lnSpc>
              <a:buFont typeface="Wingdings" pitchFamily="2" charset="2"/>
              <a:buNone/>
            </a:pPr>
            <a:endParaRPr lang="hu-HU" sz="2100" u="sng" smtClean="0">
              <a:solidFill>
                <a:srgbClr val="FF66FF"/>
              </a:solidFill>
              <a:latin typeface="Arial" charset="0"/>
            </a:endParaRPr>
          </a:p>
          <a:p>
            <a:pPr eaLnBrk="1" hangingPunct="1">
              <a:lnSpc>
                <a:spcPct val="80000"/>
              </a:lnSpc>
              <a:buFont typeface="Wingdings" pitchFamily="2" charset="2"/>
              <a:buNone/>
            </a:pPr>
            <a:r>
              <a:rPr lang="hu-HU" sz="2100" u="sng" smtClean="0">
                <a:solidFill>
                  <a:srgbClr val="FF66FF"/>
                </a:solidFill>
                <a:latin typeface="Arial" charset="0"/>
              </a:rPr>
              <a:t>A válasz:</a:t>
            </a:r>
            <a:r>
              <a:rPr lang="hu-HU" sz="2100" smtClean="0">
                <a:latin typeface="Arial" charset="0"/>
              </a:rPr>
              <a:t>   Tulajdonképpen sokat, csak oda kell figyelni, és meg kellene fogadni néhány tanácsot, javaslatot, ötletet. </a:t>
            </a:r>
          </a:p>
        </p:txBody>
      </p:sp>
      <p:pic>
        <p:nvPicPr>
          <p:cNvPr id="4100" name="Picture 4" descr="images4"/>
          <p:cNvPicPr>
            <a:picLocks noChangeAspect="1" noChangeArrowheads="1"/>
          </p:cNvPicPr>
          <p:nvPr/>
        </p:nvPicPr>
        <p:blipFill>
          <a:blip r:embed="rId2" cstate="print"/>
          <a:srcRect/>
          <a:stretch>
            <a:fillRect/>
          </a:stretch>
        </p:blipFill>
        <p:spPr bwMode="auto">
          <a:xfrm>
            <a:off x="395288" y="3284538"/>
            <a:ext cx="3313112" cy="2449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403350" y="333375"/>
            <a:ext cx="7313613" cy="679450"/>
          </a:xfrm>
        </p:spPr>
        <p:txBody>
          <a:bodyPr/>
          <a:lstStyle/>
          <a:p>
            <a:pPr eaLnBrk="1" hangingPunct="1"/>
            <a:r>
              <a:rPr lang="hu-HU" b="1" smtClean="0"/>
              <a:t>Tehát mit tehetünk…?       1.</a:t>
            </a:r>
          </a:p>
        </p:txBody>
      </p:sp>
      <p:sp>
        <p:nvSpPr>
          <p:cNvPr id="5123" name="Rectangle 3"/>
          <p:cNvSpPr>
            <a:spLocks noGrp="1" noChangeArrowheads="1"/>
          </p:cNvSpPr>
          <p:nvPr>
            <p:ph type="body" idx="1"/>
          </p:nvPr>
        </p:nvSpPr>
        <p:spPr>
          <a:xfrm>
            <a:off x="179388" y="1557338"/>
            <a:ext cx="8964612" cy="5040312"/>
          </a:xfrm>
        </p:spPr>
        <p:txBody>
          <a:bodyPr/>
          <a:lstStyle/>
          <a:p>
            <a:pPr eaLnBrk="1" hangingPunct="1">
              <a:lnSpc>
                <a:spcPct val="80000"/>
              </a:lnSpc>
              <a:buFont typeface="Wingdings" pitchFamily="2" charset="2"/>
              <a:buNone/>
            </a:pPr>
            <a:r>
              <a:rPr lang="hu-HU" sz="1200" smtClean="0"/>
              <a:t>  	  </a:t>
            </a:r>
            <a:r>
              <a:rPr lang="hu-HU" sz="1400" b="1" u="sng" smtClean="0">
                <a:latin typeface="Arial" charset="0"/>
              </a:rPr>
              <a:t>Az állatokért:</a:t>
            </a:r>
            <a:r>
              <a:rPr lang="hu-HU" sz="1400" smtClean="0">
                <a:latin typeface="Arial" charset="0"/>
              </a:rPr>
              <a:t> </a:t>
            </a:r>
          </a:p>
          <a:p>
            <a:pPr eaLnBrk="1" hangingPunct="1">
              <a:lnSpc>
                <a:spcPct val="80000"/>
              </a:lnSpc>
              <a:buFont typeface="Wingdings" pitchFamily="2" charset="2"/>
              <a:buNone/>
            </a:pPr>
            <a:r>
              <a:rPr lang="hu-HU" sz="1400" smtClean="0">
                <a:latin typeface="Arial" charset="0"/>
              </a:rPr>
              <a:t>	  -  Készíts télre madáretetőt. Etesd a madarakat novembertől februárig.</a:t>
            </a:r>
          </a:p>
          <a:p>
            <a:pPr lvl="1" eaLnBrk="1" hangingPunct="1">
              <a:lnSpc>
                <a:spcPct val="80000"/>
              </a:lnSpc>
              <a:buFontTx/>
              <a:buNone/>
            </a:pPr>
            <a:r>
              <a:rPr lang="hu-HU" sz="1400" smtClean="0">
                <a:latin typeface="Arial" charset="0"/>
              </a:rPr>
              <a:t>-  Állatot csak akkor lehet tartani, ha felelőséggel tudjuk </a:t>
            </a:r>
          </a:p>
          <a:p>
            <a:pPr lvl="1" eaLnBrk="1" hangingPunct="1">
              <a:lnSpc>
                <a:spcPct val="80000"/>
              </a:lnSpc>
              <a:buFontTx/>
              <a:buNone/>
            </a:pPr>
            <a:r>
              <a:rPr lang="hu-HU" sz="1400" smtClean="0">
                <a:latin typeface="Arial" charset="0"/>
              </a:rPr>
              <a:t>   vállalni gondozását, amíg él.</a:t>
            </a:r>
          </a:p>
          <a:p>
            <a:pPr lvl="1" eaLnBrk="1" hangingPunct="1">
              <a:lnSpc>
                <a:spcPct val="80000"/>
              </a:lnSpc>
              <a:buFont typeface="Wingdings" pitchFamily="2" charset="2"/>
              <a:buNone/>
            </a:pPr>
            <a:r>
              <a:rPr lang="hu-HU" sz="1400" smtClean="0">
                <a:latin typeface="Arial" charset="0"/>
              </a:rPr>
              <a:t>-  Ha sérült állatot találsz próbálj segíteni rajta.</a:t>
            </a:r>
          </a:p>
          <a:p>
            <a:pPr lvl="1" eaLnBrk="1" hangingPunct="1">
              <a:lnSpc>
                <a:spcPct val="80000"/>
              </a:lnSpc>
              <a:buFont typeface="Wingdings" pitchFamily="2" charset="2"/>
              <a:buNone/>
            </a:pPr>
            <a:endParaRPr lang="hu-HU" sz="1400" b="1" u="sng" smtClean="0">
              <a:latin typeface="Arial" charset="0"/>
            </a:endParaRPr>
          </a:p>
          <a:p>
            <a:pPr lvl="1" eaLnBrk="1" hangingPunct="1">
              <a:lnSpc>
                <a:spcPct val="80000"/>
              </a:lnSpc>
              <a:buFont typeface="Wingdings" pitchFamily="2" charset="2"/>
              <a:buNone/>
            </a:pPr>
            <a:endParaRPr lang="hu-HU" sz="1400" b="1" u="sng" smtClean="0">
              <a:latin typeface="Arial" charset="0"/>
            </a:endParaRPr>
          </a:p>
          <a:p>
            <a:pPr lvl="1" eaLnBrk="1" hangingPunct="1">
              <a:lnSpc>
                <a:spcPct val="80000"/>
              </a:lnSpc>
              <a:buFont typeface="Wingdings" pitchFamily="2" charset="2"/>
              <a:buNone/>
            </a:pPr>
            <a:r>
              <a:rPr lang="hu-HU" sz="1400" b="1" u="sng" smtClean="0">
                <a:latin typeface="Arial" charset="0"/>
              </a:rPr>
              <a:t>Kiránduláskor, táborozáskor:</a:t>
            </a:r>
          </a:p>
          <a:p>
            <a:pPr lvl="1" eaLnBrk="1" hangingPunct="1">
              <a:lnSpc>
                <a:spcPct val="80000"/>
              </a:lnSpc>
              <a:buFont typeface="Wingdings" pitchFamily="2" charset="2"/>
              <a:buNone/>
            </a:pPr>
            <a:r>
              <a:rPr lang="hu-HU" sz="1400" smtClean="0">
                <a:latin typeface="Arial" charset="0"/>
              </a:rPr>
              <a:t>- Az autót hagyjuk a parkolóban vagy az erdőszélen.</a:t>
            </a:r>
          </a:p>
          <a:p>
            <a:pPr lvl="1" eaLnBrk="1" hangingPunct="1">
              <a:lnSpc>
                <a:spcPct val="80000"/>
              </a:lnSpc>
              <a:buFont typeface="Wingdings" pitchFamily="2" charset="2"/>
              <a:buNone/>
            </a:pPr>
            <a:r>
              <a:rPr lang="hu-HU" sz="1400" smtClean="0">
                <a:latin typeface="Arial" charset="0"/>
              </a:rPr>
              <a:t>- A szemetet ne szórjuk szét, a hátizsákunkba vigyük haza.</a:t>
            </a:r>
          </a:p>
          <a:p>
            <a:pPr lvl="1" eaLnBrk="1" hangingPunct="1">
              <a:lnSpc>
                <a:spcPct val="80000"/>
              </a:lnSpc>
              <a:buFont typeface="Wingdings" pitchFamily="2" charset="2"/>
              <a:buNone/>
            </a:pPr>
            <a:r>
              <a:rPr lang="hu-HU" sz="1400" smtClean="0">
                <a:latin typeface="Arial" charset="0"/>
              </a:rPr>
              <a:t>- Csak a kijelölt helyen rakjunk tüzet, vigyázzunk rá és teljesen oltsuk el, ha elmegyünk. </a:t>
            </a:r>
            <a:r>
              <a:rPr lang="hu-HU" sz="1400" b="1" smtClean="0">
                <a:solidFill>
                  <a:srgbClr val="00CC00"/>
                </a:solidFill>
                <a:latin typeface="Arial" charset="0"/>
              </a:rPr>
              <a:t>A fa érték!</a:t>
            </a:r>
          </a:p>
          <a:p>
            <a:pPr lvl="1" eaLnBrk="1" hangingPunct="1">
              <a:lnSpc>
                <a:spcPct val="80000"/>
              </a:lnSpc>
              <a:buFont typeface="Wingdings" pitchFamily="2" charset="2"/>
              <a:buNone/>
            </a:pPr>
            <a:r>
              <a:rPr lang="hu-HU" sz="1400" smtClean="0">
                <a:latin typeface="Arial" charset="0"/>
              </a:rPr>
              <a:t>- Tartsuk tiszteletben a növényeket, ne csonkítsuk meg virágjáért, leveléért, terméséért.</a:t>
            </a:r>
          </a:p>
          <a:p>
            <a:pPr lvl="1" eaLnBrk="1" hangingPunct="1">
              <a:lnSpc>
                <a:spcPct val="80000"/>
              </a:lnSpc>
              <a:buFontTx/>
              <a:buNone/>
            </a:pPr>
            <a:r>
              <a:rPr lang="hu-HU" sz="1400" smtClean="0">
                <a:latin typeface="Arial" charset="0"/>
              </a:rPr>
              <a:t>- Élővizekben semmiképpen ne mossunk, ne mosogassunk szintetikus tisztítószerekkel.</a:t>
            </a:r>
          </a:p>
          <a:p>
            <a:pPr lvl="1" eaLnBrk="1" hangingPunct="1">
              <a:lnSpc>
                <a:spcPct val="80000"/>
              </a:lnSpc>
              <a:buFontTx/>
              <a:buChar char="-"/>
            </a:pPr>
            <a:endParaRPr lang="hu-HU" sz="1400" smtClean="0">
              <a:latin typeface="Arial" charset="0"/>
            </a:endParaRPr>
          </a:p>
          <a:p>
            <a:pPr lvl="1" eaLnBrk="1" hangingPunct="1">
              <a:lnSpc>
                <a:spcPct val="80000"/>
              </a:lnSpc>
              <a:buFont typeface="Wingdings" pitchFamily="2" charset="2"/>
              <a:buNone/>
            </a:pPr>
            <a:endParaRPr lang="hu-HU" sz="1400" b="1" u="sng" smtClean="0">
              <a:latin typeface="Arial" charset="0"/>
            </a:endParaRPr>
          </a:p>
          <a:p>
            <a:pPr lvl="1" eaLnBrk="1" hangingPunct="1">
              <a:lnSpc>
                <a:spcPct val="80000"/>
              </a:lnSpc>
              <a:buFont typeface="Wingdings" pitchFamily="2" charset="2"/>
              <a:buNone/>
            </a:pPr>
            <a:r>
              <a:rPr lang="hu-HU" sz="1400" b="1" u="sng" smtClean="0">
                <a:latin typeface="Arial" charset="0"/>
              </a:rPr>
              <a:t>Közlekedésben, autózáskor:</a:t>
            </a:r>
          </a:p>
          <a:p>
            <a:pPr lvl="1" eaLnBrk="1" hangingPunct="1">
              <a:lnSpc>
                <a:spcPct val="80000"/>
              </a:lnSpc>
              <a:buFontTx/>
              <a:buNone/>
            </a:pPr>
            <a:r>
              <a:rPr lang="hu-HU" sz="1400" smtClean="0">
                <a:latin typeface="Arial" charset="0"/>
              </a:rPr>
              <a:t>- Rövid távolság miatt ne üljünk autóba, inkább sétáljunk, biciklizzünk!</a:t>
            </a:r>
          </a:p>
          <a:p>
            <a:pPr lvl="1" eaLnBrk="1" hangingPunct="1">
              <a:lnSpc>
                <a:spcPct val="80000"/>
              </a:lnSpc>
              <a:buFontTx/>
              <a:buNone/>
            </a:pPr>
            <a:r>
              <a:rPr lang="hu-HU" sz="1400" smtClean="0">
                <a:latin typeface="Arial" charset="0"/>
              </a:rPr>
              <a:t>- Ha egy percnél tovább állunk, állítsuk le a motort.</a:t>
            </a:r>
          </a:p>
          <a:p>
            <a:pPr lvl="1" eaLnBrk="1" hangingPunct="1">
              <a:lnSpc>
                <a:spcPct val="80000"/>
              </a:lnSpc>
              <a:buFontTx/>
              <a:buNone/>
            </a:pPr>
            <a:r>
              <a:rPr lang="hu-HU" sz="1400" smtClean="0">
                <a:latin typeface="Arial" charset="0"/>
              </a:rPr>
              <a:t>- Ha tehetjük, vegyünk katalizátort és időnként ólommentes benzint.</a:t>
            </a:r>
          </a:p>
          <a:p>
            <a:pPr lvl="1" eaLnBrk="1" hangingPunct="1">
              <a:lnSpc>
                <a:spcPct val="80000"/>
              </a:lnSpc>
              <a:buFontTx/>
              <a:buNone/>
            </a:pPr>
            <a:r>
              <a:rPr lang="hu-HU" sz="1400" smtClean="0">
                <a:latin typeface="Arial" charset="0"/>
              </a:rPr>
              <a:t>- A természet – erdők, mezők, folyók – nem szemétlerakók. Véletlenül se hagyjuk ott a kimerült akkumulátort, rossz gumit, fáradt olajat, kimustrált háztartási gépet stb.</a:t>
            </a:r>
          </a:p>
          <a:p>
            <a:pPr lvl="1" eaLnBrk="1" hangingPunct="1">
              <a:lnSpc>
                <a:spcPct val="80000"/>
              </a:lnSpc>
              <a:buFont typeface="Wingdings" pitchFamily="2" charset="2"/>
              <a:buNone/>
            </a:pPr>
            <a:endParaRPr lang="hu-HU" sz="1400" b="1" u="sng" smtClean="0">
              <a:latin typeface="Arial" charset="0"/>
            </a:endParaRPr>
          </a:p>
          <a:p>
            <a:pPr lvl="1" eaLnBrk="1" hangingPunct="1">
              <a:lnSpc>
                <a:spcPct val="80000"/>
              </a:lnSpc>
              <a:buFont typeface="Wingdings" pitchFamily="2" charset="2"/>
              <a:buNone/>
            </a:pPr>
            <a:endParaRPr lang="hu-HU" sz="1400" smtClean="0">
              <a:latin typeface="Arial" charset="0"/>
            </a:endParaRPr>
          </a:p>
          <a:p>
            <a:pPr lvl="1" eaLnBrk="1" hangingPunct="1">
              <a:lnSpc>
                <a:spcPct val="80000"/>
              </a:lnSpc>
              <a:buFont typeface="Wingdings" pitchFamily="2" charset="2"/>
              <a:buNone/>
            </a:pPr>
            <a:endParaRPr lang="hu-HU" sz="1400" smtClean="0"/>
          </a:p>
          <a:p>
            <a:pPr lvl="1" eaLnBrk="1" hangingPunct="1">
              <a:lnSpc>
                <a:spcPct val="80000"/>
              </a:lnSpc>
              <a:buFont typeface="Wingdings" pitchFamily="2" charset="2"/>
              <a:buNone/>
            </a:pPr>
            <a:endParaRPr lang="hu-HU" sz="1000" smtClean="0"/>
          </a:p>
          <a:p>
            <a:pPr lvl="1" eaLnBrk="1" hangingPunct="1">
              <a:lnSpc>
                <a:spcPct val="80000"/>
              </a:lnSpc>
              <a:buFont typeface="Wingdings" pitchFamily="2" charset="2"/>
              <a:buNone/>
            </a:pPr>
            <a:endParaRPr lang="hu-HU" sz="1000" smtClean="0"/>
          </a:p>
          <a:p>
            <a:pPr lvl="1" eaLnBrk="1" hangingPunct="1">
              <a:lnSpc>
                <a:spcPct val="80000"/>
              </a:lnSpc>
              <a:buFont typeface="Wingdings" pitchFamily="2" charset="2"/>
              <a:buNone/>
            </a:pPr>
            <a:endParaRPr lang="hu-HU" sz="1000" smtClean="0"/>
          </a:p>
          <a:p>
            <a:pPr lvl="1" eaLnBrk="1" hangingPunct="1">
              <a:lnSpc>
                <a:spcPct val="80000"/>
              </a:lnSpc>
              <a:buFont typeface="Wingdings" pitchFamily="2" charset="2"/>
              <a:buNone/>
            </a:pPr>
            <a:endParaRPr lang="hu-HU" sz="1000" smtClean="0"/>
          </a:p>
        </p:txBody>
      </p:sp>
      <p:pic>
        <p:nvPicPr>
          <p:cNvPr id="5124" name="Picture 4" descr="MC900234262[1]"/>
          <p:cNvPicPr>
            <a:picLocks noChangeAspect="1" noChangeArrowheads="1"/>
          </p:cNvPicPr>
          <p:nvPr/>
        </p:nvPicPr>
        <p:blipFill>
          <a:blip r:embed="rId2" cstate="print"/>
          <a:srcRect/>
          <a:stretch>
            <a:fillRect/>
          </a:stretch>
        </p:blipFill>
        <p:spPr bwMode="auto">
          <a:xfrm>
            <a:off x="7019925" y="765175"/>
            <a:ext cx="1908175" cy="1865313"/>
          </a:xfrm>
          <a:prstGeom prst="rect">
            <a:avLst/>
          </a:prstGeom>
          <a:noFill/>
          <a:ln w="9525">
            <a:noFill/>
            <a:miter lim="800000"/>
            <a:headEnd/>
            <a:tailEnd/>
          </a:ln>
        </p:spPr>
      </p:pic>
      <p:pic>
        <p:nvPicPr>
          <p:cNvPr id="5125" name="Picture 6" descr="imagesCAG3U38B"/>
          <p:cNvPicPr>
            <a:picLocks noChangeAspect="1" noChangeArrowheads="1"/>
          </p:cNvPicPr>
          <p:nvPr/>
        </p:nvPicPr>
        <p:blipFill>
          <a:blip r:embed="rId3" cstate="print"/>
          <a:srcRect/>
          <a:stretch>
            <a:fillRect/>
          </a:stretch>
        </p:blipFill>
        <p:spPr bwMode="auto">
          <a:xfrm>
            <a:off x="5435600" y="2349500"/>
            <a:ext cx="1944688" cy="1377950"/>
          </a:xfrm>
          <a:prstGeom prst="rect">
            <a:avLst/>
          </a:prstGeom>
          <a:noFill/>
          <a:ln w="9525">
            <a:noFill/>
            <a:miter lim="800000"/>
            <a:headEnd/>
            <a:tailEnd/>
          </a:ln>
        </p:spPr>
      </p:pic>
      <p:pic>
        <p:nvPicPr>
          <p:cNvPr id="5126" name="Picture 7" descr="imagesCA1XW3X2"/>
          <p:cNvPicPr>
            <a:picLocks noChangeAspect="1" noChangeArrowheads="1"/>
          </p:cNvPicPr>
          <p:nvPr/>
        </p:nvPicPr>
        <p:blipFill>
          <a:blip r:embed="rId4" cstate="print"/>
          <a:srcRect/>
          <a:stretch>
            <a:fillRect/>
          </a:stretch>
        </p:blipFill>
        <p:spPr bwMode="auto">
          <a:xfrm>
            <a:off x="6300788" y="4292600"/>
            <a:ext cx="2286000" cy="1371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403350" y="333375"/>
            <a:ext cx="7313613" cy="1143000"/>
          </a:xfrm>
        </p:spPr>
        <p:txBody>
          <a:bodyPr/>
          <a:lstStyle/>
          <a:p>
            <a:pPr eaLnBrk="1" hangingPunct="1"/>
            <a:r>
              <a:rPr lang="hu-HU" b="1" smtClean="0"/>
              <a:t>Tehát mit tehetünk…?      2.</a:t>
            </a:r>
          </a:p>
        </p:txBody>
      </p:sp>
      <p:sp>
        <p:nvSpPr>
          <p:cNvPr id="6147" name="Rectangle 3"/>
          <p:cNvSpPr>
            <a:spLocks noGrp="1" noChangeArrowheads="1"/>
          </p:cNvSpPr>
          <p:nvPr>
            <p:ph type="body" idx="1"/>
          </p:nvPr>
        </p:nvSpPr>
        <p:spPr>
          <a:xfrm>
            <a:off x="179388" y="1700213"/>
            <a:ext cx="8504237" cy="4897437"/>
          </a:xfrm>
        </p:spPr>
        <p:txBody>
          <a:bodyPr/>
          <a:lstStyle/>
          <a:p>
            <a:pPr lvl="1" eaLnBrk="1" hangingPunct="1">
              <a:lnSpc>
                <a:spcPct val="80000"/>
              </a:lnSpc>
              <a:buFont typeface="Wingdings" pitchFamily="2" charset="2"/>
              <a:buNone/>
            </a:pPr>
            <a:r>
              <a:rPr lang="hu-HU" sz="1400" b="1" u="sng" smtClean="0">
                <a:latin typeface="Arial" charset="0"/>
              </a:rPr>
              <a:t>Takarékoskodjunk: </a:t>
            </a:r>
          </a:p>
          <a:p>
            <a:pPr lvl="1" eaLnBrk="1" hangingPunct="1">
              <a:lnSpc>
                <a:spcPct val="80000"/>
              </a:lnSpc>
              <a:buFont typeface="Wingdings" pitchFamily="2" charset="2"/>
              <a:buNone/>
            </a:pPr>
            <a:endParaRPr lang="hu-HU" sz="1400" b="1" u="sng" smtClean="0">
              <a:latin typeface="Arial" charset="0"/>
            </a:endParaRPr>
          </a:p>
          <a:p>
            <a:pPr lvl="1" eaLnBrk="1" hangingPunct="1">
              <a:lnSpc>
                <a:spcPct val="80000"/>
              </a:lnSpc>
              <a:buFontTx/>
              <a:buNone/>
            </a:pPr>
            <a:r>
              <a:rPr lang="hu-HU" sz="1400" smtClean="0">
                <a:latin typeface="Arial" charset="0"/>
              </a:rPr>
              <a:t>- Oltsuk el a villanyt, ha senki sincs a szobában. A természetes megvilágítás </a:t>
            </a:r>
          </a:p>
          <a:p>
            <a:pPr lvl="1" eaLnBrk="1" hangingPunct="1">
              <a:lnSpc>
                <a:spcPct val="80000"/>
              </a:lnSpc>
              <a:buFontTx/>
              <a:buNone/>
            </a:pPr>
            <a:r>
              <a:rPr lang="hu-HU" sz="1400" smtClean="0">
                <a:latin typeface="Arial" charset="0"/>
              </a:rPr>
              <a:t>  jobb mint a központi fényforrás. Az égőket tartsuk tisztán, mert a por felére </a:t>
            </a:r>
          </a:p>
          <a:p>
            <a:pPr lvl="1" eaLnBrk="1" hangingPunct="1">
              <a:lnSpc>
                <a:spcPct val="80000"/>
              </a:lnSpc>
              <a:buFontTx/>
              <a:buNone/>
            </a:pPr>
            <a:r>
              <a:rPr lang="hu-HU" sz="1400" smtClean="0">
                <a:latin typeface="Arial" charset="0"/>
              </a:rPr>
              <a:t>  csökkenti a megvilágítást.</a:t>
            </a:r>
          </a:p>
          <a:p>
            <a:pPr lvl="1" eaLnBrk="1" hangingPunct="1">
              <a:lnSpc>
                <a:spcPct val="80000"/>
              </a:lnSpc>
              <a:buFont typeface="Wingdings" pitchFamily="2" charset="2"/>
              <a:buNone/>
            </a:pPr>
            <a:endParaRPr lang="hu-HU" sz="1400" smtClean="0">
              <a:latin typeface="Arial" charset="0"/>
            </a:endParaRPr>
          </a:p>
          <a:p>
            <a:pPr lvl="1" eaLnBrk="1" hangingPunct="1">
              <a:lnSpc>
                <a:spcPct val="80000"/>
              </a:lnSpc>
              <a:buFontTx/>
              <a:buNone/>
            </a:pPr>
            <a:r>
              <a:rPr lang="hu-HU" sz="1400" smtClean="0">
                <a:latin typeface="Arial" charset="0"/>
              </a:rPr>
              <a:t>- Energiatakarékos gépeket vásároljunk.</a:t>
            </a:r>
          </a:p>
          <a:p>
            <a:pPr lvl="1" eaLnBrk="1" hangingPunct="1">
              <a:lnSpc>
                <a:spcPct val="80000"/>
              </a:lnSpc>
              <a:buFontTx/>
              <a:buChar char="-"/>
            </a:pPr>
            <a:endParaRPr lang="hu-HU" sz="1400" smtClean="0">
              <a:latin typeface="Arial" charset="0"/>
            </a:endParaRPr>
          </a:p>
          <a:p>
            <a:pPr lvl="1" eaLnBrk="1" hangingPunct="1">
              <a:lnSpc>
                <a:spcPct val="80000"/>
              </a:lnSpc>
              <a:buFontTx/>
              <a:buNone/>
            </a:pPr>
            <a:r>
              <a:rPr lang="hu-HU" sz="1400" smtClean="0">
                <a:latin typeface="Arial" charset="0"/>
              </a:rPr>
              <a:t>- Lassú tűzön kevesebb energiával, ízletesebb ételt főhetünk.</a:t>
            </a:r>
          </a:p>
          <a:p>
            <a:pPr lvl="1" eaLnBrk="1" hangingPunct="1">
              <a:lnSpc>
                <a:spcPct val="80000"/>
              </a:lnSpc>
              <a:buFontTx/>
              <a:buChar char="-"/>
            </a:pPr>
            <a:endParaRPr lang="hu-HU" sz="1400" smtClean="0">
              <a:latin typeface="Arial" charset="0"/>
            </a:endParaRPr>
          </a:p>
          <a:p>
            <a:pPr lvl="1" eaLnBrk="1" hangingPunct="1">
              <a:lnSpc>
                <a:spcPct val="80000"/>
              </a:lnSpc>
              <a:buFontTx/>
              <a:buNone/>
            </a:pPr>
            <a:r>
              <a:rPr lang="hu-HU" sz="1400" smtClean="0">
                <a:latin typeface="Arial" charset="0"/>
              </a:rPr>
              <a:t>- A víz érték – javítsuk meg a csepegő csapot, fürdés helyett   zuhanyozzunk, környezetbarát mosószereket használjunk. </a:t>
            </a:r>
          </a:p>
          <a:p>
            <a:pPr lvl="1" eaLnBrk="1" hangingPunct="1">
              <a:lnSpc>
                <a:spcPct val="80000"/>
              </a:lnSpc>
              <a:buFontTx/>
              <a:buChar char="-"/>
            </a:pPr>
            <a:endParaRPr lang="hu-HU" sz="1400" smtClean="0">
              <a:latin typeface="Arial" charset="0"/>
            </a:endParaRPr>
          </a:p>
          <a:p>
            <a:pPr lvl="1" eaLnBrk="1" hangingPunct="1">
              <a:lnSpc>
                <a:spcPct val="80000"/>
              </a:lnSpc>
              <a:buFontTx/>
              <a:buNone/>
            </a:pPr>
            <a:r>
              <a:rPr lang="hu-HU" sz="1400" smtClean="0">
                <a:latin typeface="Arial" charset="0"/>
              </a:rPr>
              <a:t>- Minél kevesebb műanyagba csomagolt árút vegyünk. Egyes műanyagfajták évszázadokig sem bomlanak le. Égetéskor erősen szennyezik a levegőt.</a:t>
            </a:r>
          </a:p>
          <a:p>
            <a:pPr lvl="1" eaLnBrk="1" hangingPunct="1">
              <a:lnSpc>
                <a:spcPct val="80000"/>
              </a:lnSpc>
              <a:buFontTx/>
              <a:buChar char="-"/>
            </a:pPr>
            <a:endParaRPr lang="hu-HU" sz="1400" smtClean="0">
              <a:latin typeface="Arial" charset="0"/>
            </a:endParaRPr>
          </a:p>
          <a:p>
            <a:pPr lvl="1" eaLnBrk="1" hangingPunct="1">
              <a:lnSpc>
                <a:spcPct val="80000"/>
              </a:lnSpc>
              <a:buFontTx/>
              <a:buNone/>
            </a:pPr>
            <a:r>
              <a:rPr lang="hu-HU" sz="1400" smtClean="0">
                <a:latin typeface="Arial" charset="0"/>
              </a:rPr>
              <a:t>- Ne vegyünk olyan dezodort, lakkot stb., amiben freon hajtógáz van. Keressük rajtuk a „környezetbarát” jelzést.</a:t>
            </a:r>
          </a:p>
          <a:p>
            <a:pPr lvl="1" eaLnBrk="1" hangingPunct="1">
              <a:lnSpc>
                <a:spcPct val="80000"/>
              </a:lnSpc>
              <a:buFontTx/>
              <a:buChar char="-"/>
            </a:pPr>
            <a:endParaRPr lang="hu-HU" sz="1400" smtClean="0">
              <a:latin typeface="Arial" charset="0"/>
            </a:endParaRPr>
          </a:p>
          <a:p>
            <a:pPr lvl="1" eaLnBrk="1" hangingPunct="1">
              <a:lnSpc>
                <a:spcPct val="80000"/>
              </a:lnSpc>
              <a:buFontTx/>
              <a:buNone/>
            </a:pPr>
            <a:r>
              <a:rPr lang="hu-HU" sz="1400" smtClean="0">
                <a:latin typeface="Arial" charset="0"/>
              </a:rPr>
              <a:t>- Természetes alapanyagú – pamut, gyapjú, len – ruhaneműt, ágyneműt viseljünk, használjunk műszálas helyett. A konyhában üvegből, fából készült felszerelést használjunk műanyag helyett.</a:t>
            </a:r>
          </a:p>
          <a:p>
            <a:pPr lvl="1" eaLnBrk="1" hangingPunct="1">
              <a:lnSpc>
                <a:spcPct val="80000"/>
              </a:lnSpc>
              <a:buFontTx/>
              <a:buChar char="-"/>
            </a:pPr>
            <a:endParaRPr lang="hu-HU" sz="1400" smtClean="0">
              <a:latin typeface="Arial" charset="0"/>
            </a:endParaRPr>
          </a:p>
          <a:p>
            <a:pPr lvl="1" eaLnBrk="1" hangingPunct="1">
              <a:lnSpc>
                <a:spcPct val="80000"/>
              </a:lnSpc>
              <a:buFont typeface="Wingdings" pitchFamily="2" charset="2"/>
              <a:buNone/>
            </a:pPr>
            <a:r>
              <a:rPr lang="hu-HU" sz="1400" smtClean="0">
                <a:latin typeface="Arial" charset="0"/>
              </a:rPr>
              <a:t>- Használjunk újrapapírt! Takarékoskodjunk: például írjunk a papír mindkét oldalára, az újságokat közösen vegyük meg barátainkkal stb. Sok fa életét megmenthetjük így. Sőt olcsóbb is!</a:t>
            </a:r>
          </a:p>
          <a:p>
            <a:pPr lvl="1" eaLnBrk="1" hangingPunct="1">
              <a:lnSpc>
                <a:spcPct val="80000"/>
              </a:lnSpc>
              <a:buFont typeface="Wingdings" pitchFamily="2" charset="2"/>
              <a:buNone/>
            </a:pPr>
            <a:endParaRPr lang="hu-HU" sz="1400" smtClean="0">
              <a:latin typeface="Arial" charset="0"/>
            </a:endParaRPr>
          </a:p>
          <a:p>
            <a:pPr eaLnBrk="1" hangingPunct="1">
              <a:lnSpc>
                <a:spcPct val="80000"/>
              </a:lnSpc>
            </a:pPr>
            <a:endParaRPr lang="hu-HU" sz="1400" smtClean="0">
              <a:latin typeface="Arial" charset="0"/>
            </a:endParaRPr>
          </a:p>
        </p:txBody>
      </p:sp>
      <p:pic>
        <p:nvPicPr>
          <p:cNvPr id="6148" name="Picture 4" descr="MC900297983[1]"/>
          <p:cNvPicPr>
            <a:picLocks noChangeAspect="1" noChangeArrowheads="1"/>
          </p:cNvPicPr>
          <p:nvPr/>
        </p:nvPicPr>
        <p:blipFill>
          <a:blip r:embed="rId2" cstate="print"/>
          <a:srcRect/>
          <a:stretch>
            <a:fillRect/>
          </a:stretch>
        </p:blipFill>
        <p:spPr bwMode="auto">
          <a:xfrm>
            <a:off x="7196138" y="1628775"/>
            <a:ext cx="1947862" cy="1925638"/>
          </a:xfrm>
          <a:prstGeom prst="rect">
            <a:avLst/>
          </a:prstGeom>
          <a:noFill/>
          <a:ln w="9525">
            <a:noFill/>
            <a:miter lim="800000"/>
            <a:headEnd/>
            <a:tailEnd/>
          </a:ln>
        </p:spPr>
      </p:pic>
      <p:pic>
        <p:nvPicPr>
          <p:cNvPr id="6149" name="Picture 5" descr="untitled9"/>
          <p:cNvPicPr>
            <a:picLocks noChangeAspect="1" noChangeArrowheads="1"/>
          </p:cNvPicPr>
          <p:nvPr/>
        </p:nvPicPr>
        <p:blipFill>
          <a:blip r:embed="rId3" cstate="print"/>
          <a:srcRect/>
          <a:stretch>
            <a:fillRect/>
          </a:stretch>
        </p:blipFill>
        <p:spPr bwMode="auto">
          <a:xfrm>
            <a:off x="0" y="4724400"/>
            <a:ext cx="755650" cy="755650"/>
          </a:xfrm>
          <a:prstGeom prst="rect">
            <a:avLst/>
          </a:prstGeom>
          <a:noFill/>
          <a:ln w="9525">
            <a:noFill/>
            <a:miter lim="800000"/>
            <a:headEnd/>
            <a:tailEnd/>
          </a:ln>
        </p:spPr>
      </p:pic>
      <p:pic>
        <p:nvPicPr>
          <p:cNvPr id="6150" name="Picture 6" descr="untitled10"/>
          <p:cNvPicPr>
            <a:picLocks noChangeAspect="1" noChangeArrowheads="1"/>
          </p:cNvPicPr>
          <p:nvPr/>
        </p:nvPicPr>
        <p:blipFill>
          <a:blip r:embed="rId4" cstate="print"/>
          <a:srcRect/>
          <a:stretch>
            <a:fillRect/>
          </a:stretch>
        </p:blipFill>
        <p:spPr bwMode="auto">
          <a:xfrm>
            <a:off x="8101013" y="4724400"/>
            <a:ext cx="701675" cy="593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403350" y="333375"/>
            <a:ext cx="7313613" cy="1143000"/>
          </a:xfrm>
        </p:spPr>
        <p:txBody>
          <a:bodyPr/>
          <a:lstStyle/>
          <a:p>
            <a:pPr eaLnBrk="1" hangingPunct="1"/>
            <a:r>
              <a:rPr lang="hu-HU" b="1" smtClean="0"/>
              <a:t>Tehát mit tehetünk…?      3.</a:t>
            </a:r>
          </a:p>
        </p:txBody>
      </p:sp>
      <p:sp>
        <p:nvSpPr>
          <p:cNvPr id="7171" name="Rectangle 3"/>
          <p:cNvSpPr>
            <a:spLocks noGrp="1" noChangeArrowheads="1"/>
          </p:cNvSpPr>
          <p:nvPr>
            <p:ph type="body" idx="1"/>
          </p:nvPr>
        </p:nvSpPr>
        <p:spPr>
          <a:xfrm>
            <a:off x="250825" y="1700213"/>
            <a:ext cx="8893175" cy="5157787"/>
          </a:xfrm>
        </p:spPr>
        <p:txBody>
          <a:bodyPr/>
          <a:lstStyle/>
          <a:p>
            <a:pPr eaLnBrk="1" hangingPunct="1">
              <a:lnSpc>
                <a:spcPct val="80000"/>
              </a:lnSpc>
              <a:buFont typeface="Wingdings" pitchFamily="2" charset="2"/>
              <a:buNone/>
            </a:pPr>
            <a:r>
              <a:rPr lang="hu-HU" sz="1400" b="1" u="sng" smtClean="0">
                <a:latin typeface="Arial" charset="0"/>
              </a:rPr>
              <a:t>Lehetőleg:</a:t>
            </a:r>
          </a:p>
          <a:p>
            <a:pPr eaLnBrk="1" hangingPunct="1">
              <a:lnSpc>
                <a:spcPct val="80000"/>
              </a:lnSpc>
              <a:buFont typeface="Wingdings" pitchFamily="2" charset="2"/>
              <a:buNone/>
            </a:pPr>
            <a:endParaRPr lang="hu-HU" sz="1400" b="1" u="sng" smtClean="0">
              <a:latin typeface="Arial" charset="0"/>
            </a:endParaRPr>
          </a:p>
          <a:p>
            <a:pPr eaLnBrk="1" hangingPunct="1">
              <a:lnSpc>
                <a:spcPct val="80000"/>
              </a:lnSpc>
              <a:buFontTx/>
              <a:buChar char="-"/>
            </a:pPr>
            <a:r>
              <a:rPr lang="hu-HU" sz="1400" smtClean="0">
                <a:latin typeface="Arial" charset="0"/>
              </a:rPr>
              <a:t>Ha nincs üveges tej, akkor dobozos tejet vegyünk zacskós helyett, az előbbi csomagolás újrahasznosítható, a másiké nem.</a:t>
            </a:r>
          </a:p>
          <a:p>
            <a:pPr eaLnBrk="1" hangingPunct="1">
              <a:lnSpc>
                <a:spcPct val="80000"/>
              </a:lnSpc>
              <a:buFontTx/>
              <a:buChar char="-"/>
            </a:pPr>
            <a:endParaRPr lang="hu-HU" sz="1400" smtClean="0">
              <a:latin typeface="Arial" charset="0"/>
            </a:endParaRPr>
          </a:p>
          <a:p>
            <a:pPr eaLnBrk="1" hangingPunct="1">
              <a:lnSpc>
                <a:spcPct val="80000"/>
              </a:lnSpc>
              <a:buFontTx/>
              <a:buChar char="-"/>
            </a:pPr>
            <a:r>
              <a:rPr lang="hu-HU" sz="1400" smtClean="0">
                <a:latin typeface="Arial" charset="0"/>
              </a:rPr>
              <a:t>Üveges kiszerelésű élelmiszert vásároljunk műanyag flakonos helyett.</a:t>
            </a: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r>
              <a:rPr lang="hu-HU" sz="1400" smtClean="0">
                <a:latin typeface="Arial" charset="0"/>
              </a:rPr>
              <a:t>Teafűből készítsünk teát a filteres helyett. A filter klórozott papírt és műgyantát tartalmaz.</a:t>
            </a:r>
          </a:p>
          <a:p>
            <a:pPr eaLnBrk="1" hangingPunct="1">
              <a:lnSpc>
                <a:spcPct val="80000"/>
              </a:lnSpc>
              <a:buFontTx/>
              <a:buChar char="-"/>
            </a:pPr>
            <a:endParaRPr lang="hu-HU" sz="1400" smtClean="0">
              <a:latin typeface="Arial" charset="0"/>
            </a:endParaRPr>
          </a:p>
          <a:p>
            <a:pPr eaLnBrk="1" hangingPunct="1">
              <a:lnSpc>
                <a:spcPct val="80000"/>
              </a:lnSpc>
              <a:buFontTx/>
              <a:buChar char="-"/>
            </a:pPr>
            <a:r>
              <a:rPr lang="hu-HU" sz="1400" smtClean="0">
                <a:latin typeface="Arial" charset="0"/>
              </a:rPr>
              <a:t>Szinte minden háztartásban akad olyan holmi, amit már nem tudunk használni (ruhanemű, könyv, bútor és más eszközök), ne dobjunk ki – adjuk oda azoknak, akik még használhatják (szociális intézmények, egyházak). </a:t>
            </a: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eaLnBrk="1" hangingPunct="1">
              <a:lnSpc>
                <a:spcPct val="80000"/>
              </a:lnSpc>
              <a:buFontTx/>
              <a:buChar char="-"/>
            </a:pPr>
            <a:endParaRPr lang="hu-HU" sz="1400" smtClean="0">
              <a:latin typeface="Arial" charset="0"/>
            </a:endParaRPr>
          </a:p>
          <a:p>
            <a:pPr algn="ctr" eaLnBrk="1" hangingPunct="1">
              <a:lnSpc>
                <a:spcPct val="80000"/>
              </a:lnSpc>
              <a:buFontTx/>
              <a:buNone/>
            </a:pPr>
            <a:r>
              <a:rPr lang="hu-HU" sz="1400" i="1" smtClean="0">
                <a:solidFill>
                  <a:schemeClr val="tx2"/>
                </a:solidFill>
                <a:latin typeface="Arial" charset="0"/>
              </a:rPr>
              <a:t>„ Ha majd kivágtátok az összes fát, kifogtátok az utolsó halat és megmérgeztétek az összes folyót, rá fogtok jönni, hogy a pénz nem ehető.”           Indián mondás</a:t>
            </a:r>
          </a:p>
          <a:p>
            <a:pPr algn="ctr" eaLnBrk="1" hangingPunct="1">
              <a:lnSpc>
                <a:spcPct val="80000"/>
              </a:lnSpc>
              <a:buFontTx/>
              <a:buChar char="-"/>
            </a:pPr>
            <a:endParaRPr lang="hu-HU" sz="1400" i="1" smtClean="0">
              <a:solidFill>
                <a:schemeClr val="tx2"/>
              </a:solidFill>
              <a:latin typeface="Arial" charset="0"/>
            </a:endParaRPr>
          </a:p>
        </p:txBody>
      </p:sp>
      <p:pic>
        <p:nvPicPr>
          <p:cNvPr id="7172" name="Picture 4" descr="imagesCAUCCM23"/>
          <p:cNvPicPr>
            <a:picLocks noChangeAspect="1" noChangeArrowheads="1"/>
          </p:cNvPicPr>
          <p:nvPr/>
        </p:nvPicPr>
        <p:blipFill>
          <a:blip r:embed="rId2" cstate="print"/>
          <a:srcRect/>
          <a:stretch>
            <a:fillRect/>
          </a:stretch>
        </p:blipFill>
        <p:spPr bwMode="auto">
          <a:xfrm>
            <a:off x="4500563" y="2924175"/>
            <a:ext cx="2286000" cy="1571625"/>
          </a:xfrm>
          <a:prstGeom prst="rect">
            <a:avLst/>
          </a:prstGeom>
          <a:noFill/>
          <a:ln w="9525">
            <a:noFill/>
            <a:miter lim="800000"/>
            <a:headEnd/>
            <a:tailEnd/>
          </a:ln>
        </p:spPr>
      </p:pic>
      <p:pic>
        <p:nvPicPr>
          <p:cNvPr id="7173" name="Picture 5" descr="untitled8"/>
          <p:cNvPicPr>
            <a:picLocks noChangeAspect="1" noChangeArrowheads="1"/>
          </p:cNvPicPr>
          <p:nvPr/>
        </p:nvPicPr>
        <p:blipFill>
          <a:blip r:embed="rId3" cstate="print"/>
          <a:srcRect/>
          <a:stretch>
            <a:fillRect/>
          </a:stretch>
        </p:blipFill>
        <p:spPr bwMode="auto">
          <a:xfrm>
            <a:off x="1547813" y="3068638"/>
            <a:ext cx="1944687" cy="1260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403350" y="333375"/>
            <a:ext cx="7313613" cy="1039813"/>
          </a:xfrm>
        </p:spPr>
        <p:txBody>
          <a:bodyPr/>
          <a:lstStyle/>
          <a:p>
            <a:pPr eaLnBrk="1" hangingPunct="1"/>
            <a:r>
              <a:rPr lang="hu-HU" b="1" smtClean="0"/>
              <a:t>Tények, adatok</a:t>
            </a:r>
          </a:p>
        </p:txBody>
      </p:sp>
      <p:sp>
        <p:nvSpPr>
          <p:cNvPr id="8195" name="Rectangle 3"/>
          <p:cNvSpPr>
            <a:spLocks noGrp="1" noChangeArrowheads="1"/>
          </p:cNvSpPr>
          <p:nvPr>
            <p:ph type="body" idx="1"/>
          </p:nvPr>
        </p:nvSpPr>
        <p:spPr>
          <a:xfrm>
            <a:off x="539750" y="1557338"/>
            <a:ext cx="8143875" cy="5040312"/>
          </a:xfrm>
        </p:spPr>
        <p:txBody>
          <a:bodyPr/>
          <a:lstStyle/>
          <a:p>
            <a:pPr eaLnBrk="1" hangingPunct="1">
              <a:lnSpc>
                <a:spcPct val="80000"/>
              </a:lnSpc>
            </a:pPr>
            <a:r>
              <a:rPr lang="hu-HU" sz="1600" smtClean="0">
                <a:latin typeface="Arial" charset="0"/>
              </a:rPr>
              <a:t>Egy perces zuhanyzás közben átlagban 68 liter vizet használunk el, ha kádban fürdünk, 140 litert.</a:t>
            </a:r>
          </a:p>
          <a:p>
            <a:pPr eaLnBrk="1" hangingPunct="1">
              <a:lnSpc>
                <a:spcPct val="80000"/>
              </a:lnSpc>
            </a:pPr>
            <a:endParaRPr lang="hu-HU" sz="1600" smtClean="0">
              <a:latin typeface="Arial" charset="0"/>
            </a:endParaRPr>
          </a:p>
          <a:p>
            <a:pPr eaLnBrk="1" hangingPunct="1">
              <a:lnSpc>
                <a:spcPct val="80000"/>
              </a:lnSpc>
            </a:pPr>
            <a:r>
              <a:rPr lang="hu-HU" sz="1600" smtClean="0">
                <a:latin typeface="Arial" charset="0"/>
              </a:rPr>
              <a:t>Egy személy a WC öblítésére naponta átlagosan 45 liter vizet használ. Egy átlagos lehúzás 9-15 liter ivóvizet enged a csatornába. Már létezik víztakarékos tartály, ha lehet ezt használd.</a:t>
            </a:r>
          </a:p>
          <a:p>
            <a:pPr eaLnBrk="1" hangingPunct="1">
              <a:lnSpc>
                <a:spcPct val="80000"/>
              </a:lnSpc>
            </a:pPr>
            <a:endParaRPr lang="hu-HU" sz="1600" smtClean="0">
              <a:latin typeface="Arial" charset="0"/>
            </a:endParaRPr>
          </a:p>
          <a:p>
            <a:pPr eaLnBrk="1" hangingPunct="1">
              <a:lnSpc>
                <a:spcPct val="80000"/>
              </a:lnSpc>
            </a:pPr>
            <a:r>
              <a:rPr lang="hu-HU" sz="1600" smtClean="0">
                <a:latin typeface="Arial" charset="0"/>
              </a:rPr>
              <a:t>A csöpögő csapból sok víz folyik el. Ha percenként 10 csepp hullik le, akkor havonta 170 liter vész kárba, évente pedig több mint 2000 liter.  Ha ez minden negyedik háztartásban van így, akkor egy évben 1,9 milliárd liter víz vész kárba. Pedig legtöbbször egy tömítésgyűrűt kellene kicserélni!</a:t>
            </a:r>
          </a:p>
          <a:p>
            <a:pPr eaLnBrk="1" hangingPunct="1">
              <a:lnSpc>
                <a:spcPct val="80000"/>
              </a:lnSpc>
            </a:pPr>
            <a:endParaRPr lang="hu-HU" sz="1600" smtClean="0">
              <a:latin typeface="Arial" charset="0"/>
            </a:endParaRPr>
          </a:p>
          <a:p>
            <a:pPr eaLnBrk="1" hangingPunct="1">
              <a:lnSpc>
                <a:spcPct val="80000"/>
              </a:lnSpc>
            </a:pPr>
            <a:r>
              <a:rPr lang="hu-HU" sz="1600" smtClean="0">
                <a:latin typeface="Arial" charset="0"/>
              </a:rPr>
              <a:t>Vödörből mossuk az autót, folyó vizet legfeljebb </a:t>
            </a:r>
          </a:p>
          <a:p>
            <a:pPr eaLnBrk="1" hangingPunct="1">
              <a:lnSpc>
                <a:spcPct val="80000"/>
              </a:lnSpc>
              <a:buFont typeface="Wingdings" pitchFamily="2" charset="2"/>
              <a:buNone/>
            </a:pPr>
            <a:r>
              <a:rPr lang="hu-HU" sz="1600" smtClean="0">
                <a:latin typeface="Arial" charset="0"/>
              </a:rPr>
              <a:t>       az utolsó öblítésre használjunk. A locsolócsőből fél </a:t>
            </a:r>
          </a:p>
          <a:p>
            <a:pPr eaLnBrk="1" hangingPunct="1">
              <a:lnSpc>
                <a:spcPct val="80000"/>
              </a:lnSpc>
              <a:buFont typeface="Wingdings" pitchFamily="2" charset="2"/>
              <a:buNone/>
            </a:pPr>
            <a:r>
              <a:rPr lang="hu-HU" sz="1600" smtClean="0">
                <a:latin typeface="Arial" charset="0"/>
              </a:rPr>
              <a:t>       óra alatt 500 liter víz folyik el, pedig 5-7 vödör víz is elég.</a:t>
            </a:r>
          </a:p>
          <a:p>
            <a:pPr eaLnBrk="1" hangingPunct="1">
              <a:lnSpc>
                <a:spcPct val="80000"/>
              </a:lnSpc>
            </a:pPr>
            <a:endParaRPr lang="hu-HU" sz="1600" smtClean="0">
              <a:latin typeface="Arial" charset="0"/>
            </a:endParaRPr>
          </a:p>
          <a:p>
            <a:pPr eaLnBrk="1" hangingPunct="1">
              <a:lnSpc>
                <a:spcPct val="80000"/>
              </a:lnSpc>
            </a:pPr>
            <a:r>
              <a:rPr lang="hu-HU" sz="1600" smtClean="0">
                <a:latin typeface="Arial" charset="0"/>
              </a:rPr>
              <a:t>A fáradt olajat ne a csatornába vagy a földre</a:t>
            </a:r>
          </a:p>
          <a:p>
            <a:pPr eaLnBrk="1" hangingPunct="1">
              <a:lnSpc>
                <a:spcPct val="80000"/>
              </a:lnSpc>
              <a:buFont typeface="Wingdings" pitchFamily="2" charset="2"/>
              <a:buNone/>
            </a:pPr>
            <a:r>
              <a:rPr lang="hu-HU" sz="1600" smtClean="0">
                <a:latin typeface="Arial" charset="0"/>
              </a:rPr>
              <a:t>      eresszük. A benzinkutaknál van fáradtolaj gyűjtő tank. </a:t>
            </a:r>
          </a:p>
          <a:p>
            <a:pPr eaLnBrk="1" hangingPunct="1">
              <a:lnSpc>
                <a:spcPct val="80000"/>
              </a:lnSpc>
              <a:buFont typeface="Wingdings" pitchFamily="2" charset="2"/>
              <a:buNone/>
            </a:pPr>
            <a:r>
              <a:rPr lang="hu-HU" sz="1600" smtClean="0">
                <a:latin typeface="Arial" charset="0"/>
              </a:rPr>
              <a:t>      1 liter olaj képes 1 millió liter vizet ihatatlanná tenni.</a:t>
            </a:r>
          </a:p>
          <a:p>
            <a:pPr eaLnBrk="1" hangingPunct="1">
              <a:lnSpc>
                <a:spcPct val="80000"/>
              </a:lnSpc>
            </a:pPr>
            <a:endParaRPr lang="hu-HU" sz="1600" smtClean="0">
              <a:latin typeface="Arial" charset="0"/>
            </a:endParaRPr>
          </a:p>
          <a:p>
            <a:pPr eaLnBrk="1" hangingPunct="1">
              <a:lnSpc>
                <a:spcPct val="80000"/>
              </a:lnSpc>
            </a:pPr>
            <a:r>
              <a:rPr lang="hu-HU" sz="1600" smtClean="0">
                <a:latin typeface="Arial" charset="0"/>
              </a:rPr>
              <a:t>Egy teljesen kifejlett 30 éves fa 1000 négyzetméter lombfelületével évente 14 600 kg oxigént termel.</a:t>
            </a:r>
          </a:p>
        </p:txBody>
      </p:sp>
      <p:pic>
        <p:nvPicPr>
          <p:cNvPr id="8196" name="Picture 4" descr="imagesCAECOQ1Y"/>
          <p:cNvPicPr>
            <a:picLocks noChangeAspect="1" noChangeArrowheads="1"/>
          </p:cNvPicPr>
          <p:nvPr/>
        </p:nvPicPr>
        <p:blipFill>
          <a:blip r:embed="rId2" cstate="print"/>
          <a:srcRect/>
          <a:stretch>
            <a:fillRect/>
          </a:stretch>
        </p:blipFill>
        <p:spPr bwMode="auto">
          <a:xfrm>
            <a:off x="6372225" y="3933825"/>
            <a:ext cx="2552700" cy="1790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403350" y="333375"/>
            <a:ext cx="7313613" cy="950913"/>
          </a:xfrm>
        </p:spPr>
        <p:txBody>
          <a:bodyPr/>
          <a:lstStyle/>
          <a:p>
            <a:pPr eaLnBrk="1" hangingPunct="1"/>
            <a:r>
              <a:rPr lang="hu-HU" b="1" smtClean="0"/>
              <a:t>Legyünk válogatósak! – </a:t>
            </a:r>
            <a:br>
              <a:rPr lang="hu-HU" b="1" smtClean="0"/>
            </a:br>
            <a:r>
              <a:rPr lang="hu-HU" b="1" smtClean="0"/>
              <a:t>szelektív hulladékgyűjtés</a:t>
            </a:r>
          </a:p>
        </p:txBody>
      </p:sp>
      <p:sp>
        <p:nvSpPr>
          <p:cNvPr id="9219" name="Rectangle 3"/>
          <p:cNvSpPr>
            <a:spLocks noGrp="1" noChangeArrowheads="1"/>
          </p:cNvSpPr>
          <p:nvPr>
            <p:ph type="body" idx="1"/>
          </p:nvPr>
        </p:nvSpPr>
        <p:spPr>
          <a:xfrm>
            <a:off x="0" y="1412875"/>
            <a:ext cx="8820150" cy="5256213"/>
          </a:xfrm>
        </p:spPr>
        <p:txBody>
          <a:bodyPr/>
          <a:lstStyle/>
          <a:p>
            <a:pPr eaLnBrk="1" hangingPunct="1">
              <a:lnSpc>
                <a:spcPct val="80000"/>
              </a:lnSpc>
            </a:pPr>
            <a:endParaRPr lang="hu-HU" sz="1600" b="1" smtClean="0"/>
          </a:p>
          <a:p>
            <a:pPr eaLnBrk="1" hangingPunct="1">
              <a:lnSpc>
                <a:spcPct val="80000"/>
              </a:lnSpc>
            </a:pPr>
            <a:endParaRPr lang="hu-HU" sz="1600" b="1" smtClean="0">
              <a:latin typeface="Arial" charset="0"/>
            </a:endParaRPr>
          </a:p>
          <a:p>
            <a:pPr eaLnBrk="1" hangingPunct="1">
              <a:lnSpc>
                <a:spcPct val="80000"/>
              </a:lnSpc>
            </a:pPr>
            <a:r>
              <a:rPr lang="hu-HU" sz="1600" b="1" smtClean="0">
                <a:latin typeface="Arial" charset="0"/>
              </a:rPr>
              <a:t>Nincs lehangolóbb látvány, mint kirándulás során belebotlani egy szeméttelepbe. </a:t>
            </a:r>
          </a:p>
          <a:p>
            <a:pPr eaLnBrk="1" hangingPunct="1">
              <a:lnSpc>
                <a:spcPct val="80000"/>
              </a:lnSpc>
            </a:pPr>
            <a:r>
              <a:rPr lang="hu-HU" sz="1600" b="1" smtClean="0">
                <a:latin typeface="Arial" charset="0"/>
              </a:rPr>
              <a:t>A felhalmozott műanyag ezer évig bomlik le, míg az üveg az idők végezetéig szennyezi a környezetet, feltéve, ha nem szelektíven gyűjtjük.</a:t>
            </a:r>
          </a:p>
          <a:p>
            <a:pPr eaLnBrk="1" hangingPunct="1">
              <a:lnSpc>
                <a:spcPct val="80000"/>
              </a:lnSpc>
            </a:pPr>
            <a:r>
              <a:rPr lang="hu-HU" sz="1600" b="1" smtClean="0">
                <a:latin typeface="Arial" charset="0"/>
              </a:rPr>
              <a:t>Kis odafigyeléssel és fáradság nélkül, a szemét hulladékká, azaz, újrafelhasználható nyersanyaggá nemesedik.</a:t>
            </a:r>
          </a:p>
          <a:p>
            <a:pPr eaLnBrk="1" hangingPunct="1">
              <a:lnSpc>
                <a:spcPct val="80000"/>
              </a:lnSpc>
            </a:pPr>
            <a:r>
              <a:rPr lang="hu-HU" sz="1600" b="1" smtClean="0">
                <a:latin typeface="Arial" charset="0"/>
              </a:rPr>
              <a:t>Ma már, ahol szelektíven gyűjthető a háztartási hulladék, az számít "trendi"-nek, aki elsétál a közeli hulladékgyűjtő szigetekig.</a:t>
            </a:r>
          </a:p>
          <a:p>
            <a:pPr eaLnBrk="1" hangingPunct="1">
              <a:lnSpc>
                <a:spcPct val="80000"/>
              </a:lnSpc>
            </a:pPr>
            <a:r>
              <a:rPr lang="hu-HU" sz="1600" b="1" smtClean="0">
                <a:latin typeface="Arial" charset="0"/>
              </a:rPr>
              <a:t>Tartozunk annyival magunknak - legfőképpen azonban gyermekeinknek -, hogy megpróbálunk egészséges, tiszta környezetben élni, és arra is odafigyelünk, hogy ne borítson el bennünket </a:t>
            </a:r>
          </a:p>
          <a:p>
            <a:pPr eaLnBrk="1" hangingPunct="1">
              <a:lnSpc>
                <a:spcPct val="80000"/>
              </a:lnSpc>
              <a:buFont typeface="Wingdings" pitchFamily="2" charset="2"/>
              <a:buNone/>
            </a:pPr>
            <a:r>
              <a:rPr lang="hu-HU" sz="1600" b="1" smtClean="0">
                <a:latin typeface="Arial" charset="0"/>
              </a:rPr>
              <a:t>	a szemét, és ne pazaroljuk </a:t>
            </a:r>
          </a:p>
          <a:p>
            <a:pPr eaLnBrk="1" hangingPunct="1">
              <a:lnSpc>
                <a:spcPct val="80000"/>
              </a:lnSpc>
              <a:buFont typeface="Wingdings" pitchFamily="2" charset="2"/>
              <a:buNone/>
            </a:pPr>
            <a:r>
              <a:rPr lang="hu-HU" sz="1600" b="1" smtClean="0">
                <a:latin typeface="Arial" charset="0"/>
              </a:rPr>
              <a:t>	feleslegesen a szűkös természeti erőforrásokat.</a:t>
            </a:r>
            <a:r>
              <a:rPr lang="hu-HU" sz="1600" smtClean="0">
                <a:latin typeface="Arial" charset="0"/>
              </a:rPr>
              <a:t> </a:t>
            </a: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r>
              <a:rPr lang="hu-HU" sz="1600" b="1" smtClean="0">
                <a:latin typeface="Arial" charset="0"/>
              </a:rPr>
              <a:t>A hulladékok következő csoportjait különböztetjük meg: 	</a:t>
            </a:r>
          </a:p>
          <a:p>
            <a:pPr eaLnBrk="1" hangingPunct="1">
              <a:lnSpc>
                <a:spcPct val="80000"/>
              </a:lnSpc>
              <a:buFont typeface="Wingdings" pitchFamily="2" charset="2"/>
              <a:buNone/>
            </a:pPr>
            <a:r>
              <a:rPr lang="hu-HU" sz="1600" smtClean="0">
                <a:latin typeface="Arial" charset="0"/>
              </a:rPr>
              <a:t>papír hulladékok, műanyag hulladékok, fém hulladékok, </a:t>
            </a:r>
          </a:p>
          <a:p>
            <a:pPr eaLnBrk="1" hangingPunct="1">
              <a:lnSpc>
                <a:spcPct val="80000"/>
              </a:lnSpc>
              <a:buFont typeface="Wingdings" pitchFamily="2" charset="2"/>
              <a:buNone/>
            </a:pPr>
            <a:r>
              <a:rPr lang="hu-HU" sz="1600" smtClean="0">
                <a:latin typeface="Arial" charset="0"/>
              </a:rPr>
              <a:t>üveg hulladékok, textil hulladékok, komposztálható anyagok, </a:t>
            </a:r>
          </a:p>
          <a:p>
            <a:pPr eaLnBrk="1" hangingPunct="1">
              <a:lnSpc>
                <a:spcPct val="80000"/>
              </a:lnSpc>
              <a:buFont typeface="Wingdings" pitchFamily="2" charset="2"/>
              <a:buNone/>
            </a:pPr>
            <a:r>
              <a:rPr lang="hu-HU" sz="1600" smtClean="0">
                <a:latin typeface="Arial" charset="0"/>
              </a:rPr>
              <a:t>kevert hulladékok, veszélyes anyagok, egyéb hulladékok.</a:t>
            </a:r>
          </a:p>
          <a:p>
            <a:pPr eaLnBrk="1" hangingPunct="1">
              <a:lnSpc>
                <a:spcPct val="80000"/>
              </a:lnSpc>
            </a:pPr>
            <a:endParaRPr lang="hu-HU" sz="1600" smtClean="0">
              <a:latin typeface="Arial" charset="0"/>
            </a:endParaRPr>
          </a:p>
        </p:txBody>
      </p:sp>
      <p:pic>
        <p:nvPicPr>
          <p:cNvPr id="9220" name="Picture 4" descr="CAMZEFMX"/>
          <p:cNvPicPr>
            <a:picLocks noChangeAspect="1" noChangeArrowheads="1"/>
          </p:cNvPicPr>
          <p:nvPr/>
        </p:nvPicPr>
        <p:blipFill>
          <a:blip r:embed="rId2" cstate="print"/>
          <a:srcRect/>
          <a:stretch>
            <a:fillRect/>
          </a:stretch>
        </p:blipFill>
        <p:spPr bwMode="auto">
          <a:xfrm>
            <a:off x="5580063" y="4076700"/>
            <a:ext cx="3563937" cy="278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4213" y="260350"/>
            <a:ext cx="8032750" cy="1008063"/>
          </a:xfrm>
        </p:spPr>
        <p:txBody>
          <a:bodyPr/>
          <a:lstStyle/>
          <a:p>
            <a:pPr eaLnBrk="1" hangingPunct="1"/>
            <a:r>
              <a:rPr lang="hu-HU" sz="3200" b="1" smtClean="0"/>
              <a:t>A szelektív hulladékgyűjtés módszerei</a:t>
            </a:r>
            <a:endParaRPr lang="hu-HU" sz="3200" b="1" u="sng" smtClean="0"/>
          </a:p>
        </p:txBody>
      </p:sp>
      <p:sp>
        <p:nvSpPr>
          <p:cNvPr id="10243" name="Rectangle 3"/>
          <p:cNvSpPr>
            <a:spLocks noGrp="1" noChangeArrowheads="1"/>
          </p:cNvSpPr>
          <p:nvPr>
            <p:ph type="body" sz="half" idx="1"/>
          </p:nvPr>
        </p:nvSpPr>
        <p:spPr>
          <a:xfrm>
            <a:off x="1403350" y="1844675"/>
            <a:ext cx="7313613" cy="2033588"/>
          </a:xfrm>
        </p:spPr>
        <p:txBody>
          <a:bodyPr/>
          <a:lstStyle/>
          <a:p>
            <a:pPr eaLnBrk="1" hangingPunct="1">
              <a:lnSpc>
                <a:spcPct val="80000"/>
              </a:lnSpc>
            </a:pPr>
            <a:r>
              <a:rPr lang="hu-HU" sz="1600" b="1" smtClean="0">
                <a:latin typeface="Arial" charset="0"/>
              </a:rPr>
              <a:t>A település adottságai (kertes, családi házas, lakótelepi, belvárosi, üdülő jellegű) határozzák meg, melyiket célszerű kialakítani. Sok esetben több módszert is alkalmaznak egymás mellett a hatékonyabb gyűjtés elérése érdekében. </a:t>
            </a:r>
          </a:p>
          <a:p>
            <a:pPr eaLnBrk="1" hangingPunct="1">
              <a:lnSpc>
                <a:spcPct val="80000"/>
              </a:lnSpc>
            </a:pPr>
            <a:endParaRPr lang="hu-HU" sz="1600" b="1" smtClean="0">
              <a:latin typeface="Arial" charset="0"/>
            </a:endParaRPr>
          </a:p>
          <a:p>
            <a:pPr eaLnBrk="1" hangingPunct="1">
              <a:lnSpc>
                <a:spcPct val="80000"/>
              </a:lnSpc>
              <a:buFont typeface="Wingdings" pitchFamily="2" charset="2"/>
              <a:buNone/>
            </a:pPr>
            <a:endParaRPr lang="hu-HU" sz="1600" b="1" smtClean="0">
              <a:latin typeface="Arial" charset="0"/>
            </a:endParaRPr>
          </a:p>
          <a:p>
            <a:pPr eaLnBrk="1" hangingPunct="1">
              <a:lnSpc>
                <a:spcPct val="80000"/>
              </a:lnSpc>
            </a:pPr>
            <a:endParaRPr lang="hu-HU" sz="1600" b="1" smtClean="0">
              <a:latin typeface="Arial" charset="0"/>
            </a:endParaRPr>
          </a:p>
          <a:p>
            <a:pPr eaLnBrk="1" hangingPunct="1">
              <a:lnSpc>
                <a:spcPct val="80000"/>
              </a:lnSpc>
            </a:pPr>
            <a:r>
              <a:rPr lang="hu-HU" sz="1600" b="1" smtClean="0">
                <a:latin typeface="Arial" charset="0"/>
              </a:rPr>
              <a:t>                   Ezek a módszerek a következők: </a:t>
            </a:r>
          </a:p>
          <a:p>
            <a:pPr eaLnBrk="1" hangingPunct="1">
              <a:lnSpc>
                <a:spcPct val="80000"/>
              </a:lnSpc>
              <a:buFont typeface="Wingdings" pitchFamily="2" charset="2"/>
              <a:buNone/>
            </a:pPr>
            <a:r>
              <a:rPr lang="hu-HU" sz="1600" b="1" smtClean="0">
                <a:latin typeface="Arial" charset="0"/>
              </a:rPr>
              <a:t>                         - házon (telken) belüli gyűjtés </a:t>
            </a:r>
          </a:p>
          <a:p>
            <a:pPr eaLnBrk="1" hangingPunct="1">
              <a:lnSpc>
                <a:spcPct val="80000"/>
              </a:lnSpc>
              <a:buFont typeface="Wingdings" pitchFamily="2" charset="2"/>
              <a:buNone/>
            </a:pPr>
            <a:r>
              <a:rPr lang="hu-HU" sz="1600" b="1" smtClean="0">
                <a:latin typeface="Arial" charset="0"/>
              </a:rPr>
              <a:t>                         - közterületi hulladékgyűjtő szigetek </a:t>
            </a:r>
          </a:p>
          <a:p>
            <a:pPr eaLnBrk="1" hangingPunct="1">
              <a:lnSpc>
                <a:spcPct val="80000"/>
              </a:lnSpc>
              <a:buFont typeface="Wingdings" pitchFamily="2" charset="2"/>
              <a:buNone/>
            </a:pPr>
            <a:r>
              <a:rPr lang="hu-HU" sz="1600" b="1" smtClean="0">
                <a:latin typeface="Arial" charset="0"/>
              </a:rPr>
              <a:t>                         - hulladékudvarok </a:t>
            </a:r>
          </a:p>
          <a:p>
            <a:pPr eaLnBrk="1" hangingPunct="1">
              <a:lnSpc>
                <a:spcPct val="80000"/>
              </a:lnSpc>
              <a:buFont typeface="Wingdings" pitchFamily="2" charset="2"/>
              <a:buNone/>
            </a:pPr>
            <a:r>
              <a:rPr lang="hu-HU" sz="1600" b="1" smtClean="0">
                <a:latin typeface="Arial" charset="0"/>
              </a:rPr>
              <a:t>                         - mobil, akciószerű veszélyes hulladékgyűjtés </a:t>
            </a: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endParaRPr lang="hu-HU" sz="1600" b="1" smtClean="0">
              <a:latin typeface="Arial" charset="0"/>
            </a:endParaRPr>
          </a:p>
          <a:p>
            <a:pPr eaLnBrk="1" hangingPunct="1">
              <a:lnSpc>
                <a:spcPct val="80000"/>
              </a:lnSpc>
              <a:buFont typeface="Wingdings" pitchFamily="2" charset="2"/>
              <a:buNone/>
            </a:pPr>
            <a:r>
              <a:rPr lang="hu-HU" sz="1600" b="1" smtClean="0">
                <a:latin typeface="Arial" charset="0"/>
              </a:rPr>
              <a:t> </a:t>
            </a:r>
          </a:p>
          <a:p>
            <a:pPr eaLnBrk="1" hangingPunct="1">
              <a:lnSpc>
                <a:spcPct val="80000"/>
              </a:lnSpc>
              <a:buFont typeface="Wingdings" pitchFamily="2" charset="2"/>
              <a:buNone/>
            </a:pPr>
            <a:r>
              <a:rPr lang="hu-HU" sz="1600" smtClean="0">
                <a:latin typeface="Arial" charset="0"/>
              </a:rPr>
              <a:t> </a:t>
            </a:r>
          </a:p>
        </p:txBody>
      </p:sp>
      <p:sp>
        <p:nvSpPr>
          <p:cNvPr id="10244" name="Rectangle 7"/>
          <p:cNvSpPr>
            <a:spLocks noGrp="1" noChangeArrowheads="1"/>
          </p:cNvSpPr>
          <p:nvPr>
            <p:ph sz="half" idx="2"/>
          </p:nvPr>
        </p:nvSpPr>
        <p:spPr>
          <a:xfrm>
            <a:off x="1331913" y="5589588"/>
            <a:ext cx="7313612" cy="647700"/>
          </a:xfrm>
        </p:spPr>
        <p:txBody>
          <a:bodyPr/>
          <a:lstStyle/>
          <a:p>
            <a:pPr algn="ctr" eaLnBrk="1" hangingPunct="1">
              <a:buFont typeface="Wingdings" pitchFamily="2" charset="2"/>
              <a:buNone/>
            </a:pPr>
            <a:r>
              <a:rPr lang="hu-HU" sz="1400" i="1" smtClean="0">
                <a:solidFill>
                  <a:schemeClr val="hlink"/>
                </a:solidFill>
                <a:latin typeface="Arial" charset="0"/>
              </a:rPr>
              <a:t>„Mert ha csodálatos állataink és madaraink nem lesznek többé, mindjárt fakó és unalmas lesz életünk.”                Dzsavaharlal Nehru</a:t>
            </a:r>
          </a:p>
          <a:p>
            <a:pPr algn="ctr" eaLnBrk="1" hangingPunct="1">
              <a:buFont typeface="Wingdings" pitchFamily="2" charset="2"/>
              <a:buNone/>
            </a:pPr>
            <a:endParaRPr lang="hu-HU" sz="1400" i="1" smtClean="0">
              <a:solidFill>
                <a:schemeClr val="hlink"/>
              </a:solidFill>
            </a:endParaRPr>
          </a:p>
        </p:txBody>
      </p:sp>
      <p:pic>
        <p:nvPicPr>
          <p:cNvPr id="10245" name="Picture 4" descr="domb"/>
          <p:cNvPicPr>
            <a:picLocks noChangeAspect="1" noChangeArrowheads="1"/>
          </p:cNvPicPr>
          <p:nvPr/>
        </p:nvPicPr>
        <p:blipFill>
          <a:blip r:embed="rId2" cstate="print"/>
          <a:srcRect/>
          <a:stretch>
            <a:fillRect/>
          </a:stretch>
        </p:blipFill>
        <p:spPr bwMode="auto">
          <a:xfrm>
            <a:off x="6372225" y="2781300"/>
            <a:ext cx="2771775" cy="1479550"/>
          </a:xfrm>
          <a:prstGeom prst="rect">
            <a:avLst/>
          </a:prstGeom>
          <a:noFill/>
          <a:ln w="9525">
            <a:noFill/>
            <a:miter lim="800000"/>
            <a:headEnd/>
            <a:tailEnd/>
          </a:ln>
        </p:spPr>
      </p:pic>
      <p:pic>
        <p:nvPicPr>
          <p:cNvPr id="10246" name="Picture 10" descr="imagesCA6Z0ZAA"/>
          <p:cNvPicPr>
            <a:picLocks noChangeAspect="1" noChangeArrowheads="1"/>
          </p:cNvPicPr>
          <p:nvPr/>
        </p:nvPicPr>
        <p:blipFill>
          <a:blip r:embed="rId3" cstate="print"/>
          <a:srcRect/>
          <a:stretch>
            <a:fillRect/>
          </a:stretch>
        </p:blipFill>
        <p:spPr bwMode="auto">
          <a:xfrm>
            <a:off x="179388" y="3429000"/>
            <a:ext cx="2133600" cy="2066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971550" y="301625"/>
            <a:ext cx="7712075" cy="796925"/>
          </a:xfrm>
        </p:spPr>
        <p:txBody>
          <a:bodyPr/>
          <a:lstStyle/>
          <a:p>
            <a:pPr eaLnBrk="1" hangingPunct="1"/>
            <a:r>
              <a:rPr lang="hu-HU" b="1" smtClean="0"/>
              <a:t>Előzzük meg a hulladékképződést!</a:t>
            </a:r>
          </a:p>
        </p:txBody>
      </p:sp>
      <p:sp>
        <p:nvSpPr>
          <p:cNvPr id="11267" name="Rectangle 3"/>
          <p:cNvSpPr>
            <a:spLocks noGrp="1" noChangeArrowheads="1"/>
          </p:cNvSpPr>
          <p:nvPr>
            <p:ph type="body" idx="1"/>
          </p:nvPr>
        </p:nvSpPr>
        <p:spPr>
          <a:xfrm>
            <a:off x="250825" y="1557338"/>
            <a:ext cx="7634288" cy="5111750"/>
          </a:xfrm>
        </p:spPr>
        <p:txBody>
          <a:bodyPr/>
          <a:lstStyle/>
          <a:p>
            <a:pPr eaLnBrk="1" hangingPunct="1">
              <a:lnSpc>
                <a:spcPct val="80000"/>
              </a:lnSpc>
            </a:pPr>
            <a:endParaRPr lang="hu-HU" sz="900" smtClean="0"/>
          </a:p>
          <a:p>
            <a:pPr eaLnBrk="1" hangingPunct="1">
              <a:lnSpc>
                <a:spcPct val="80000"/>
              </a:lnSpc>
            </a:pPr>
            <a:r>
              <a:rPr lang="hu-HU" sz="1600" b="1" smtClean="0">
                <a:latin typeface="Arial" charset="0"/>
              </a:rPr>
              <a:t>1. </a:t>
            </a:r>
            <a:r>
              <a:rPr lang="en-US" sz="1600" b="1" smtClean="0">
                <a:latin typeface="Arial" charset="0"/>
              </a:rPr>
              <a:t>Csökkents</a:t>
            </a:r>
            <a:r>
              <a:rPr lang="hu-HU" sz="1600" b="1" smtClean="0">
                <a:latin typeface="Arial" charset="0"/>
              </a:rPr>
              <a:t>ük</a:t>
            </a:r>
            <a:r>
              <a:rPr lang="en-US" sz="1600" b="1" smtClean="0">
                <a:latin typeface="Arial" charset="0"/>
              </a:rPr>
              <a:t> a fogyasztást!</a:t>
            </a:r>
            <a:endParaRPr lang="hu-HU" sz="1600" b="1" smtClean="0">
              <a:latin typeface="Arial" charset="0"/>
            </a:endParaRPr>
          </a:p>
          <a:p>
            <a:pPr eaLnBrk="1" hangingPunct="1">
              <a:lnSpc>
                <a:spcPct val="80000"/>
              </a:lnSpc>
              <a:buFont typeface="Wingdings" pitchFamily="2" charset="2"/>
              <a:buNone/>
            </a:pPr>
            <a:r>
              <a:rPr lang="hu-HU" sz="1600" smtClean="0">
                <a:latin typeface="Arial" charset="0"/>
              </a:rPr>
              <a:t>	Tudatosan vásároljunk! Gondolkozzunk, mielőtt választunk! </a:t>
            </a:r>
          </a:p>
          <a:p>
            <a:pPr eaLnBrk="1" hangingPunct="1">
              <a:lnSpc>
                <a:spcPct val="80000"/>
              </a:lnSpc>
              <a:buFont typeface="Wingdings" pitchFamily="2" charset="2"/>
              <a:buNone/>
            </a:pPr>
            <a:r>
              <a:rPr lang="hu-HU" sz="1600" smtClean="0">
                <a:latin typeface="Arial" charset="0"/>
              </a:rPr>
              <a:t>      Gondoljuk meg, valóban szükségünk van rá? </a:t>
            </a:r>
          </a:p>
          <a:p>
            <a:pPr eaLnBrk="1" hangingPunct="1">
              <a:lnSpc>
                <a:spcPct val="80000"/>
              </a:lnSpc>
            </a:pPr>
            <a:r>
              <a:rPr lang="hu-HU" sz="1600" b="1" smtClean="0">
                <a:latin typeface="Arial" charset="0"/>
              </a:rPr>
              <a:t>2. </a:t>
            </a:r>
            <a:r>
              <a:rPr lang="en-US" sz="1600" b="1" smtClean="0">
                <a:latin typeface="Arial" charset="0"/>
              </a:rPr>
              <a:t>Javíts</a:t>
            </a:r>
            <a:r>
              <a:rPr lang="hu-HU" sz="1600" b="1" smtClean="0">
                <a:latin typeface="Arial" charset="0"/>
              </a:rPr>
              <a:t>uk</a:t>
            </a:r>
            <a:r>
              <a:rPr lang="en-US" sz="1600" b="1" smtClean="0">
                <a:latin typeface="Arial" charset="0"/>
              </a:rPr>
              <a:t> meg, használ</a:t>
            </a:r>
            <a:r>
              <a:rPr lang="hu-HU" sz="1600" b="1" smtClean="0">
                <a:latin typeface="Arial" charset="0"/>
              </a:rPr>
              <a:t>juk</a:t>
            </a:r>
            <a:r>
              <a:rPr lang="en-US" sz="1600" b="1" smtClean="0">
                <a:latin typeface="Arial" charset="0"/>
              </a:rPr>
              <a:t> újra!</a:t>
            </a:r>
            <a:r>
              <a:rPr lang="hu-HU" sz="1600" b="1" smtClean="0">
                <a:latin typeface="Arial" charset="0"/>
              </a:rPr>
              <a:t> </a:t>
            </a:r>
          </a:p>
          <a:p>
            <a:pPr eaLnBrk="1" hangingPunct="1">
              <a:lnSpc>
                <a:spcPct val="80000"/>
              </a:lnSpc>
              <a:buFont typeface="Wingdings" pitchFamily="2" charset="2"/>
              <a:buNone/>
            </a:pPr>
            <a:r>
              <a:rPr lang="hu-HU" sz="1600" smtClean="0">
                <a:latin typeface="Arial" charset="0"/>
              </a:rPr>
              <a:t>	A visszaváltható, környezetbarát  termékeket válasszunk! </a:t>
            </a:r>
          </a:p>
          <a:p>
            <a:pPr eaLnBrk="1" hangingPunct="1">
              <a:lnSpc>
                <a:spcPct val="80000"/>
              </a:lnSpc>
              <a:buFont typeface="Wingdings" pitchFamily="2" charset="2"/>
              <a:buNone/>
            </a:pPr>
            <a:r>
              <a:rPr lang="hu-HU" sz="1600" smtClean="0">
                <a:latin typeface="Arial" charset="0"/>
              </a:rPr>
              <a:t>      Amire nincs szükségünk, „adjuk oda” másoknak!</a:t>
            </a:r>
            <a:br>
              <a:rPr lang="hu-HU" sz="1600" smtClean="0">
                <a:latin typeface="Arial" charset="0"/>
              </a:rPr>
            </a:br>
            <a:r>
              <a:rPr lang="hu-HU" sz="1600" smtClean="0">
                <a:latin typeface="Arial" charset="0"/>
              </a:rPr>
              <a:t>3</a:t>
            </a:r>
            <a:r>
              <a:rPr lang="hu-HU" sz="1600" b="1" smtClean="0">
                <a:latin typeface="Arial" charset="0"/>
              </a:rPr>
              <a:t>. </a:t>
            </a:r>
            <a:r>
              <a:rPr lang="en-US" sz="1600" b="1" smtClean="0">
                <a:latin typeface="Arial" charset="0"/>
              </a:rPr>
              <a:t>Gyűjts</a:t>
            </a:r>
            <a:r>
              <a:rPr lang="hu-HU" sz="1600" b="1" smtClean="0">
                <a:latin typeface="Arial" charset="0"/>
              </a:rPr>
              <a:t>ük</a:t>
            </a:r>
            <a:r>
              <a:rPr lang="en-US" sz="1600" b="1" smtClean="0">
                <a:latin typeface="Arial" charset="0"/>
              </a:rPr>
              <a:t> külön a hulladékokat!</a:t>
            </a:r>
            <a:endParaRPr lang="hu-HU" sz="1600" b="1" smtClean="0">
              <a:latin typeface="Arial" charset="0"/>
            </a:endParaRPr>
          </a:p>
          <a:p>
            <a:pPr eaLnBrk="1" hangingPunct="1">
              <a:lnSpc>
                <a:spcPct val="80000"/>
              </a:lnSpc>
              <a:buFont typeface="Wingdings" pitchFamily="2" charset="2"/>
              <a:buNone/>
            </a:pPr>
            <a:r>
              <a:rPr lang="hu-HU" sz="1600" smtClean="0">
                <a:latin typeface="Arial" charset="0"/>
              </a:rPr>
              <a:t>	Hulladékaink 75 %-a hasznosítható, másodnyersanyagként új terméket készíthetnek belőle! Kezdjük a papír gyűjtésével, majd komposztáljuk a szerves hulladékokat! Gyűjtsük külön az üvegeket, műanyagokat, fémeket is! Helyezzük el ezeket hulladékudvarban, gyűjtőszigeten, vagy esetleg az otthoni szelektív gyűjtőkben!</a:t>
            </a:r>
          </a:p>
          <a:p>
            <a:pPr eaLnBrk="1" hangingPunct="1">
              <a:lnSpc>
                <a:spcPct val="80000"/>
              </a:lnSpc>
            </a:pPr>
            <a:r>
              <a:rPr lang="hu-HU" sz="1600" b="1" smtClean="0">
                <a:latin typeface="Arial" charset="0"/>
              </a:rPr>
              <a:t>4. Vásároljunk hulladék hasznosításával készült terméket! </a:t>
            </a:r>
          </a:p>
          <a:p>
            <a:pPr eaLnBrk="1" hangingPunct="1">
              <a:lnSpc>
                <a:spcPct val="80000"/>
              </a:lnSpc>
              <a:buFont typeface="Wingdings" pitchFamily="2" charset="2"/>
              <a:buNone/>
            </a:pPr>
            <a:r>
              <a:rPr lang="hu-HU" sz="1600" smtClean="0">
                <a:latin typeface="Arial" charset="0"/>
              </a:rPr>
              <a:t>	Ösztönzőleg hat a piacra.</a:t>
            </a:r>
            <a:br>
              <a:rPr lang="hu-HU" sz="1600" smtClean="0">
                <a:latin typeface="Arial" charset="0"/>
              </a:rPr>
            </a:br>
            <a:r>
              <a:rPr lang="hu-HU" sz="1600" smtClean="0">
                <a:latin typeface="Arial" charset="0"/>
              </a:rPr>
              <a:t>Így takarékoskodhatunk a Föld nyersanyag és </a:t>
            </a:r>
          </a:p>
          <a:p>
            <a:pPr eaLnBrk="1" hangingPunct="1">
              <a:lnSpc>
                <a:spcPct val="80000"/>
              </a:lnSpc>
              <a:buFont typeface="Wingdings" pitchFamily="2" charset="2"/>
              <a:buNone/>
            </a:pPr>
            <a:r>
              <a:rPr lang="hu-HU" sz="1600" smtClean="0">
                <a:latin typeface="Arial" charset="0"/>
              </a:rPr>
              <a:t>	energiakészleteivel!</a:t>
            </a:r>
            <a:br>
              <a:rPr lang="hu-HU" sz="1600" smtClean="0">
                <a:latin typeface="Arial" charset="0"/>
              </a:rPr>
            </a:br>
            <a:r>
              <a:rPr lang="hu-HU" sz="1600" smtClean="0">
                <a:latin typeface="Arial" charset="0"/>
              </a:rPr>
              <a:t>Óvjuk meg bolygónkat a felesleges környezeti ártalmaktól</a:t>
            </a:r>
            <a:br>
              <a:rPr lang="hu-HU" sz="1600" smtClean="0">
                <a:latin typeface="Arial" charset="0"/>
              </a:rPr>
            </a:br>
            <a:r>
              <a:rPr lang="hu-HU" sz="1600" smtClean="0">
                <a:latin typeface="Arial" charset="0"/>
              </a:rPr>
              <a:t>(talaj-, víz-, levegőszennyezéstől, az élőhelyek, élőlények </a:t>
            </a:r>
          </a:p>
          <a:p>
            <a:pPr eaLnBrk="1" hangingPunct="1">
              <a:lnSpc>
                <a:spcPct val="80000"/>
              </a:lnSpc>
              <a:buFont typeface="Wingdings" pitchFamily="2" charset="2"/>
              <a:buNone/>
            </a:pPr>
            <a:r>
              <a:rPr lang="hu-HU" sz="1600" smtClean="0">
                <a:latin typeface="Arial" charset="0"/>
              </a:rPr>
              <a:t>      pusztulásától).</a:t>
            </a:r>
          </a:p>
          <a:p>
            <a:pPr eaLnBrk="1" hangingPunct="1">
              <a:lnSpc>
                <a:spcPct val="80000"/>
              </a:lnSpc>
              <a:buFont typeface="Wingdings" pitchFamily="2" charset="2"/>
              <a:buNone/>
            </a:pPr>
            <a:endParaRPr lang="hu-HU" sz="1600" smtClean="0">
              <a:latin typeface="Arial" charset="0"/>
            </a:endParaRPr>
          </a:p>
          <a:p>
            <a:pPr algn="ctr" eaLnBrk="1" hangingPunct="1">
              <a:lnSpc>
                <a:spcPct val="80000"/>
              </a:lnSpc>
              <a:buFont typeface="Wingdings" pitchFamily="2" charset="2"/>
              <a:buNone/>
            </a:pPr>
            <a:r>
              <a:rPr lang="hu-HU" sz="1400" i="1" smtClean="0">
                <a:solidFill>
                  <a:schemeClr val="hlink"/>
                </a:solidFill>
                <a:latin typeface="Arial" charset="0"/>
              </a:rPr>
              <a:t>„Amikor meghalnak a folyók, mikor meghalnak az erdők, meghal a Föld is. És mi is.”</a:t>
            </a:r>
          </a:p>
          <a:p>
            <a:pPr algn="ctr" eaLnBrk="1" hangingPunct="1">
              <a:lnSpc>
                <a:spcPct val="80000"/>
              </a:lnSpc>
              <a:buFont typeface="Wingdings" pitchFamily="2" charset="2"/>
              <a:buNone/>
            </a:pPr>
            <a:endParaRPr lang="hu-HU" sz="1400" i="1" smtClean="0">
              <a:solidFill>
                <a:schemeClr val="hlink"/>
              </a:solidFill>
              <a:latin typeface="Arial" charset="0"/>
            </a:endParaRPr>
          </a:p>
          <a:p>
            <a:pPr eaLnBrk="1" hangingPunct="1">
              <a:lnSpc>
                <a:spcPct val="80000"/>
              </a:lnSpc>
              <a:buFont typeface="Wingdings" pitchFamily="2" charset="2"/>
              <a:buNone/>
            </a:pPr>
            <a:endParaRPr lang="hu-HU" sz="1400" i="1" smtClean="0">
              <a:solidFill>
                <a:schemeClr val="hlink"/>
              </a:solidFill>
              <a:latin typeface="Arial" charset="0"/>
            </a:endParaRPr>
          </a:p>
        </p:txBody>
      </p:sp>
      <p:pic>
        <p:nvPicPr>
          <p:cNvPr id="11268" name="Picture 8" descr="MC900286442[1]"/>
          <p:cNvPicPr>
            <a:picLocks noChangeAspect="1" noChangeArrowheads="1"/>
          </p:cNvPicPr>
          <p:nvPr/>
        </p:nvPicPr>
        <p:blipFill>
          <a:blip r:embed="rId2" cstate="print"/>
          <a:srcRect/>
          <a:stretch>
            <a:fillRect/>
          </a:stretch>
        </p:blipFill>
        <p:spPr bwMode="auto">
          <a:xfrm>
            <a:off x="7235825" y="1557338"/>
            <a:ext cx="1490663" cy="1779587"/>
          </a:xfrm>
          <a:prstGeom prst="rect">
            <a:avLst/>
          </a:prstGeom>
          <a:noFill/>
          <a:ln w="9525">
            <a:noFill/>
            <a:miter lim="800000"/>
            <a:headEnd/>
            <a:tailEnd/>
          </a:ln>
        </p:spPr>
      </p:pic>
      <p:pic>
        <p:nvPicPr>
          <p:cNvPr id="11269" name="Picture 11" descr="MP900437296[1]"/>
          <p:cNvPicPr>
            <a:picLocks noChangeAspect="1" noChangeArrowheads="1"/>
          </p:cNvPicPr>
          <p:nvPr/>
        </p:nvPicPr>
        <p:blipFill>
          <a:blip r:embed="rId3" cstate="print"/>
          <a:srcRect/>
          <a:stretch>
            <a:fillRect/>
          </a:stretch>
        </p:blipFill>
        <p:spPr bwMode="auto">
          <a:xfrm>
            <a:off x="7023100" y="4437063"/>
            <a:ext cx="2120900" cy="1616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370013" y="301625"/>
            <a:ext cx="7313612" cy="539750"/>
          </a:xfrm>
        </p:spPr>
        <p:txBody>
          <a:bodyPr/>
          <a:lstStyle/>
          <a:p>
            <a:pPr eaLnBrk="1" hangingPunct="1"/>
            <a:r>
              <a:rPr lang="hu-HU" b="1" smtClean="0"/>
              <a:t>Szelektív hulladékgyűjtés</a:t>
            </a:r>
          </a:p>
        </p:txBody>
      </p:sp>
      <p:sp>
        <p:nvSpPr>
          <p:cNvPr id="12291" name="Rectangle 3"/>
          <p:cNvSpPr>
            <a:spLocks noGrp="1" noChangeArrowheads="1"/>
          </p:cNvSpPr>
          <p:nvPr>
            <p:ph type="body" idx="1"/>
          </p:nvPr>
        </p:nvSpPr>
        <p:spPr>
          <a:xfrm>
            <a:off x="179388" y="981075"/>
            <a:ext cx="7345362" cy="5688013"/>
          </a:xfrm>
        </p:spPr>
        <p:txBody>
          <a:bodyPr/>
          <a:lstStyle/>
          <a:p>
            <a:pPr eaLnBrk="1" hangingPunct="1">
              <a:lnSpc>
                <a:spcPct val="80000"/>
              </a:lnSpc>
            </a:pPr>
            <a:r>
              <a:rPr lang="hu-HU" sz="1800" smtClean="0">
                <a:latin typeface="Arial" charset="0"/>
              </a:rPr>
              <a:t>A  konténerek, kukák </a:t>
            </a:r>
            <a:r>
              <a:rPr lang="hu-HU" sz="1800" b="1" smtClean="0">
                <a:latin typeface="Arial" charset="0"/>
              </a:rPr>
              <a:t>színükben elkülönülnek:</a:t>
            </a:r>
            <a:r>
              <a:rPr lang="hu-HU" sz="1800" smtClean="0">
                <a:latin typeface="Arial" charset="0"/>
              </a:rPr>
              <a:t> </a:t>
            </a:r>
          </a:p>
          <a:p>
            <a:pPr eaLnBrk="1" hangingPunct="1">
              <a:lnSpc>
                <a:spcPct val="80000"/>
              </a:lnSpc>
              <a:buFont typeface="Wingdings" pitchFamily="2" charset="2"/>
              <a:buNone/>
            </a:pPr>
            <a:r>
              <a:rPr lang="hu-HU" sz="1800" smtClean="0">
                <a:latin typeface="Arial" charset="0"/>
              </a:rPr>
              <a:t>	</a:t>
            </a:r>
            <a:r>
              <a:rPr lang="hu-HU" sz="1800" u="sng" smtClean="0">
                <a:latin typeface="Arial" charset="0"/>
              </a:rPr>
              <a:t>sárga=műanyag, zöld=színes üveg, fehér=fehér üveg, kék=papír,</a:t>
            </a:r>
            <a:r>
              <a:rPr lang="hu-HU" sz="1800" smtClean="0">
                <a:latin typeface="Arial" charset="0"/>
              </a:rPr>
              <a:t> </a:t>
            </a:r>
          </a:p>
          <a:p>
            <a:pPr eaLnBrk="1" hangingPunct="1">
              <a:lnSpc>
                <a:spcPct val="80000"/>
              </a:lnSpc>
              <a:buFont typeface="Wingdings" pitchFamily="2" charset="2"/>
              <a:buNone/>
            </a:pPr>
            <a:r>
              <a:rPr lang="hu-HU" sz="1800" smtClean="0">
                <a:latin typeface="Arial" charset="0"/>
              </a:rPr>
              <a:t>	a rajtuk lévő feliratok is segítik a szelektálást. </a:t>
            </a:r>
          </a:p>
          <a:p>
            <a:pPr eaLnBrk="1" hangingPunct="1">
              <a:lnSpc>
                <a:spcPct val="80000"/>
              </a:lnSpc>
            </a:pPr>
            <a:endParaRPr lang="hu-HU" sz="1800" b="1" smtClean="0">
              <a:latin typeface="Arial" charset="0"/>
            </a:endParaRPr>
          </a:p>
          <a:p>
            <a:pPr eaLnBrk="1" hangingPunct="1">
              <a:lnSpc>
                <a:spcPct val="80000"/>
              </a:lnSpc>
            </a:pPr>
            <a:r>
              <a:rPr lang="hu-HU" sz="1800" b="1" u="sng" smtClean="0">
                <a:latin typeface="Arial" charset="0"/>
              </a:rPr>
              <a:t>Ami a gyűjtőedénybe kerülhet:</a:t>
            </a:r>
          </a:p>
          <a:p>
            <a:pPr eaLnBrk="1" hangingPunct="1">
              <a:lnSpc>
                <a:spcPct val="80000"/>
              </a:lnSpc>
            </a:pPr>
            <a:r>
              <a:rPr lang="hu-HU" sz="1800" smtClean="0">
                <a:latin typeface="Arial" charset="0"/>
              </a:rPr>
              <a:t>SÁRGA: PET, PE, PP anyagú hulladék üdítős palack, fólia, reklámtáska.</a:t>
            </a:r>
          </a:p>
          <a:p>
            <a:pPr eaLnBrk="1" hangingPunct="1">
              <a:lnSpc>
                <a:spcPct val="80000"/>
              </a:lnSpc>
            </a:pPr>
            <a:r>
              <a:rPr lang="hu-HU" sz="1800" smtClean="0">
                <a:latin typeface="Arial" charset="0"/>
              </a:rPr>
              <a:t>ZÖLD: Csak a gyűjtőedény színének megfelelő üveg, zárófedél mentesen!</a:t>
            </a:r>
          </a:p>
          <a:p>
            <a:pPr eaLnBrk="1" hangingPunct="1">
              <a:lnSpc>
                <a:spcPct val="80000"/>
              </a:lnSpc>
            </a:pPr>
            <a:r>
              <a:rPr lang="hu-HU" sz="1800" smtClean="0">
                <a:latin typeface="Arial" charset="0"/>
              </a:rPr>
              <a:t>FEHÉR: Csak a gyűjtőedény színének megfelelő üveg, zárófedél mentesen! </a:t>
            </a:r>
          </a:p>
          <a:p>
            <a:pPr eaLnBrk="1" hangingPunct="1">
              <a:lnSpc>
                <a:spcPct val="80000"/>
              </a:lnSpc>
            </a:pPr>
            <a:r>
              <a:rPr lang="hu-HU" sz="1800" smtClean="0">
                <a:latin typeface="Arial" charset="0"/>
              </a:rPr>
              <a:t>KÉK: Újság, folyóirat, prospektus, katalógus, füzet, könyv, írógép-papír, kartondobozok (lapítva).</a:t>
            </a:r>
          </a:p>
          <a:p>
            <a:pPr eaLnBrk="1" hangingPunct="1">
              <a:lnSpc>
                <a:spcPct val="80000"/>
              </a:lnSpc>
            </a:pPr>
            <a:endParaRPr lang="hu-HU" sz="1800" smtClean="0">
              <a:latin typeface="Arial" charset="0"/>
            </a:endParaRPr>
          </a:p>
          <a:p>
            <a:pPr eaLnBrk="1" hangingPunct="1">
              <a:lnSpc>
                <a:spcPct val="80000"/>
              </a:lnSpc>
            </a:pPr>
            <a:r>
              <a:rPr lang="hu-HU" sz="1800" b="1" u="sng" smtClean="0">
                <a:latin typeface="Arial" charset="0"/>
              </a:rPr>
              <a:t>Amit soha sem szabad beletenni:</a:t>
            </a:r>
            <a:r>
              <a:rPr lang="hu-HU" sz="1800" b="1" smtClean="0">
                <a:latin typeface="Arial" charset="0"/>
              </a:rPr>
              <a:t> </a:t>
            </a:r>
            <a:r>
              <a:rPr lang="hu-HU" sz="1800" smtClean="0">
                <a:latin typeface="Arial" charset="0"/>
              </a:rPr>
              <a:t>zsíros, olajos, tejes, vegyszeres illetve más mérgező anyaggal szennyezett műanyagot, üveget, papírt valamint ismeretlen anyagot, illetve szemetet. </a:t>
            </a:r>
          </a:p>
          <a:p>
            <a:pPr eaLnBrk="1" hangingPunct="1">
              <a:lnSpc>
                <a:spcPct val="80000"/>
              </a:lnSpc>
            </a:pPr>
            <a:endParaRPr lang="hu-HU" sz="1800" smtClean="0">
              <a:latin typeface="Arial" charset="0"/>
            </a:endParaRPr>
          </a:p>
          <a:p>
            <a:pPr eaLnBrk="1" hangingPunct="1">
              <a:lnSpc>
                <a:spcPct val="80000"/>
              </a:lnSpc>
            </a:pPr>
            <a:r>
              <a:rPr lang="hu-HU" sz="1800" smtClean="0">
                <a:latin typeface="Arial" charset="0"/>
              </a:rPr>
              <a:t>A </a:t>
            </a:r>
            <a:r>
              <a:rPr lang="hu-HU" sz="1800" b="1" smtClean="0">
                <a:latin typeface="Arial" charset="0"/>
              </a:rPr>
              <a:t>veszélyes hulladékokat</a:t>
            </a:r>
            <a:r>
              <a:rPr lang="hu-HU" sz="1800" smtClean="0">
                <a:latin typeface="Arial" charset="0"/>
              </a:rPr>
              <a:t> az évente egyszer megrendezett mobil veszélyes hulladékgyűjtés során adhatják le a lakosok.</a:t>
            </a:r>
          </a:p>
          <a:p>
            <a:pPr eaLnBrk="1" hangingPunct="1">
              <a:lnSpc>
                <a:spcPct val="80000"/>
              </a:lnSpc>
            </a:pPr>
            <a:endParaRPr lang="hu-HU" sz="1800" smtClean="0">
              <a:latin typeface="Arial" charset="0"/>
            </a:endParaRPr>
          </a:p>
        </p:txBody>
      </p:sp>
      <p:pic>
        <p:nvPicPr>
          <p:cNvPr id="12292" name="Picture 4" descr="sziget34"/>
          <p:cNvPicPr>
            <a:picLocks noChangeAspect="1" noChangeArrowheads="1"/>
          </p:cNvPicPr>
          <p:nvPr/>
        </p:nvPicPr>
        <p:blipFill>
          <a:blip r:embed="rId2" cstate="print"/>
          <a:srcRect/>
          <a:stretch>
            <a:fillRect/>
          </a:stretch>
        </p:blipFill>
        <p:spPr bwMode="auto">
          <a:xfrm>
            <a:off x="7740650" y="981075"/>
            <a:ext cx="1035050" cy="974725"/>
          </a:xfrm>
          <a:prstGeom prst="rect">
            <a:avLst/>
          </a:prstGeom>
          <a:noFill/>
          <a:ln w="9525">
            <a:noFill/>
            <a:miter lim="800000"/>
            <a:headEnd/>
            <a:tailEnd/>
          </a:ln>
        </p:spPr>
      </p:pic>
      <p:pic>
        <p:nvPicPr>
          <p:cNvPr id="12293" name="Picture 5" descr="sziget35"/>
          <p:cNvPicPr>
            <a:picLocks noChangeAspect="1" noChangeArrowheads="1"/>
          </p:cNvPicPr>
          <p:nvPr/>
        </p:nvPicPr>
        <p:blipFill>
          <a:blip r:embed="rId3" cstate="print"/>
          <a:srcRect/>
          <a:stretch>
            <a:fillRect/>
          </a:stretch>
        </p:blipFill>
        <p:spPr bwMode="auto">
          <a:xfrm>
            <a:off x="7740650" y="2205038"/>
            <a:ext cx="1035050" cy="974725"/>
          </a:xfrm>
          <a:prstGeom prst="rect">
            <a:avLst/>
          </a:prstGeom>
          <a:noFill/>
          <a:ln w="9525">
            <a:noFill/>
            <a:miter lim="800000"/>
            <a:headEnd/>
            <a:tailEnd/>
          </a:ln>
        </p:spPr>
      </p:pic>
      <p:pic>
        <p:nvPicPr>
          <p:cNvPr id="12294" name="Picture 6" descr="sziget36"/>
          <p:cNvPicPr>
            <a:picLocks noChangeAspect="1" noChangeArrowheads="1"/>
          </p:cNvPicPr>
          <p:nvPr/>
        </p:nvPicPr>
        <p:blipFill>
          <a:blip r:embed="rId4" cstate="print"/>
          <a:srcRect/>
          <a:stretch>
            <a:fillRect/>
          </a:stretch>
        </p:blipFill>
        <p:spPr bwMode="auto">
          <a:xfrm>
            <a:off x="7740650" y="3500438"/>
            <a:ext cx="1120775" cy="1009650"/>
          </a:xfrm>
          <a:prstGeom prst="rect">
            <a:avLst/>
          </a:prstGeom>
          <a:noFill/>
          <a:ln w="9525">
            <a:noFill/>
            <a:miter lim="800000"/>
            <a:headEnd/>
            <a:tailEnd/>
          </a:ln>
        </p:spPr>
      </p:pic>
      <p:pic>
        <p:nvPicPr>
          <p:cNvPr id="12295" name="Picture 7" descr="sziget37"/>
          <p:cNvPicPr>
            <a:picLocks noChangeAspect="1" noChangeArrowheads="1"/>
          </p:cNvPicPr>
          <p:nvPr/>
        </p:nvPicPr>
        <p:blipFill>
          <a:blip r:embed="rId5" cstate="print"/>
          <a:srcRect/>
          <a:stretch>
            <a:fillRect/>
          </a:stretch>
        </p:blipFill>
        <p:spPr bwMode="auto">
          <a:xfrm>
            <a:off x="7740650" y="4797425"/>
            <a:ext cx="1087438" cy="992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68313" y="301625"/>
            <a:ext cx="8215312" cy="1182688"/>
          </a:xfrm>
        </p:spPr>
        <p:txBody>
          <a:bodyPr/>
          <a:lstStyle/>
          <a:p>
            <a:pPr algn="ctr" eaLnBrk="1" hangingPunct="1"/>
            <a:r>
              <a:rPr lang="hu-HU" sz="3200" b="1" smtClean="0"/>
              <a:t>És hogy mi történik később azzal, amit szétválogattunk? </a:t>
            </a:r>
            <a:br>
              <a:rPr lang="hu-HU" sz="3200" b="1" smtClean="0"/>
            </a:br>
            <a:r>
              <a:rPr lang="hu-HU" sz="3200" b="1" smtClean="0"/>
              <a:t>Mindent újrahasznosítanak!</a:t>
            </a:r>
          </a:p>
        </p:txBody>
      </p:sp>
      <p:sp>
        <p:nvSpPr>
          <p:cNvPr id="13315" name="Rectangle 3"/>
          <p:cNvSpPr>
            <a:spLocks noGrp="1" noChangeArrowheads="1"/>
          </p:cNvSpPr>
          <p:nvPr>
            <p:ph type="body" idx="1"/>
          </p:nvPr>
        </p:nvSpPr>
        <p:spPr>
          <a:xfrm>
            <a:off x="0" y="1628775"/>
            <a:ext cx="8683625" cy="5040313"/>
          </a:xfrm>
        </p:spPr>
        <p:txBody>
          <a:bodyPr/>
          <a:lstStyle/>
          <a:p>
            <a:pPr algn="ctr" eaLnBrk="1" hangingPunct="1">
              <a:lnSpc>
                <a:spcPct val="80000"/>
              </a:lnSpc>
              <a:buFont typeface="Wingdings" pitchFamily="2" charset="2"/>
              <a:buNone/>
            </a:pPr>
            <a:r>
              <a:rPr lang="hu-HU" sz="1400" smtClean="0"/>
              <a:t>                                   </a:t>
            </a:r>
            <a:r>
              <a:rPr lang="hu-HU" sz="1400" smtClean="0">
                <a:latin typeface="Arial" charset="0"/>
              </a:rPr>
              <a:t>A </a:t>
            </a:r>
            <a:r>
              <a:rPr lang="hu-HU" sz="1400" b="1" u="sng" smtClean="0">
                <a:latin typeface="Arial" charset="0"/>
              </a:rPr>
              <a:t>műanyagot</a:t>
            </a:r>
            <a:r>
              <a:rPr lang="hu-HU" sz="1400" smtClean="0">
                <a:latin typeface="Arial" charset="0"/>
              </a:rPr>
              <a:t> bálákba tömörítik, bedarálják, feldolgozzák:</a:t>
            </a:r>
          </a:p>
          <a:p>
            <a:pPr algn="ctr" eaLnBrk="1" hangingPunct="1">
              <a:lnSpc>
                <a:spcPct val="80000"/>
              </a:lnSpc>
              <a:buFont typeface="Wingdings" pitchFamily="2" charset="2"/>
              <a:buNone/>
            </a:pPr>
            <a:r>
              <a:rPr lang="hu-HU" sz="1400" smtClean="0">
                <a:latin typeface="Arial" charset="0"/>
              </a:rPr>
              <a:t>                         fogas, rendszámtábla-tartó, fólia, DVD -és CD-tok, </a:t>
            </a:r>
          </a:p>
          <a:p>
            <a:pPr algn="ctr" eaLnBrk="1" hangingPunct="1">
              <a:lnSpc>
                <a:spcPct val="80000"/>
              </a:lnSpc>
              <a:buFont typeface="Wingdings" pitchFamily="2" charset="2"/>
              <a:buNone/>
            </a:pPr>
            <a:r>
              <a:rPr lang="hu-HU" sz="1400" smtClean="0">
                <a:latin typeface="Arial" charset="0"/>
              </a:rPr>
              <a:t>                    szemétlapát, sőt, ruhadarabok készülnek belőle! </a:t>
            </a:r>
          </a:p>
          <a:p>
            <a:pPr algn="ctr" eaLnBrk="1" hangingPunct="1">
              <a:lnSpc>
                <a:spcPct val="80000"/>
              </a:lnSpc>
              <a:buFont typeface="Wingdings" pitchFamily="2" charset="2"/>
              <a:buNone/>
            </a:pPr>
            <a:r>
              <a:rPr lang="hu-HU" sz="1400" smtClean="0">
                <a:latin typeface="Arial" charset="0"/>
              </a:rPr>
              <a:t>	       </a:t>
            </a:r>
            <a:r>
              <a:rPr lang="hu-HU" sz="1400" b="1" smtClean="0">
                <a:latin typeface="Arial" charset="0"/>
              </a:rPr>
              <a:t>27 PET-palackból polárpulóver készül.</a:t>
            </a:r>
            <a:br>
              <a:rPr lang="hu-HU" sz="1400" b="1" smtClean="0">
                <a:latin typeface="Arial" charset="0"/>
              </a:rPr>
            </a:br>
            <a:endParaRPr lang="hu-HU" sz="1400" b="1" smtClean="0">
              <a:latin typeface="Arial" charset="0"/>
            </a:endParaRPr>
          </a:p>
          <a:p>
            <a:pPr algn="ctr" eaLnBrk="1" hangingPunct="1">
              <a:lnSpc>
                <a:spcPct val="80000"/>
              </a:lnSpc>
              <a:buFont typeface="Wingdings" pitchFamily="2" charset="2"/>
              <a:buNone/>
            </a:pPr>
            <a:r>
              <a:rPr lang="hu-HU" sz="1400" smtClean="0">
                <a:latin typeface="Arial" charset="0"/>
              </a:rPr>
              <a:t>                  Az </a:t>
            </a:r>
            <a:r>
              <a:rPr lang="hu-HU" sz="1400" b="1" u="sng" smtClean="0">
                <a:latin typeface="Arial" charset="0"/>
              </a:rPr>
              <a:t>alumínium-dobozok</a:t>
            </a:r>
            <a:r>
              <a:rPr lang="hu-HU" sz="1400" smtClean="0">
                <a:latin typeface="Arial" charset="0"/>
              </a:rPr>
              <a:t> - a beolvasztott fémet </a:t>
            </a:r>
          </a:p>
          <a:p>
            <a:pPr algn="ctr" eaLnBrk="1" hangingPunct="1">
              <a:lnSpc>
                <a:spcPct val="80000"/>
              </a:lnSpc>
              <a:buFont typeface="Wingdings" pitchFamily="2" charset="2"/>
              <a:buNone/>
            </a:pPr>
            <a:r>
              <a:rPr lang="hu-HU" sz="1400" smtClean="0">
                <a:latin typeface="Arial" charset="0"/>
              </a:rPr>
              <a:t>        az autógyártásnál, karácsonyfatalpaknál,  </a:t>
            </a:r>
          </a:p>
          <a:p>
            <a:pPr algn="ctr" eaLnBrk="1" hangingPunct="1">
              <a:lnSpc>
                <a:spcPct val="80000"/>
              </a:lnSpc>
              <a:buFont typeface="Wingdings" pitchFamily="2" charset="2"/>
              <a:buNone/>
            </a:pPr>
            <a:r>
              <a:rPr lang="hu-HU" sz="1400" smtClean="0">
                <a:latin typeface="Arial" charset="0"/>
              </a:rPr>
              <a:t>     bicikligyártásnál /670 db/ hasznosítják. </a:t>
            </a:r>
          </a:p>
          <a:p>
            <a:pPr eaLnBrk="1" hangingPunct="1">
              <a:lnSpc>
                <a:spcPct val="80000"/>
              </a:lnSpc>
            </a:pPr>
            <a:endParaRPr lang="hu-HU" sz="1400" smtClean="0">
              <a:latin typeface="Arial" charset="0"/>
            </a:endParaRPr>
          </a:p>
          <a:p>
            <a:pPr eaLnBrk="1" hangingPunct="1">
              <a:lnSpc>
                <a:spcPct val="80000"/>
              </a:lnSpc>
            </a:pPr>
            <a:endParaRPr lang="hu-HU" sz="1400" smtClean="0">
              <a:latin typeface="Arial" charset="0"/>
            </a:endParaRPr>
          </a:p>
          <a:p>
            <a:pPr eaLnBrk="1" hangingPunct="1">
              <a:lnSpc>
                <a:spcPct val="80000"/>
              </a:lnSpc>
            </a:pPr>
            <a:r>
              <a:rPr lang="hu-HU" sz="1400" smtClean="0">
                <a:latin typeface="Arial" charset="0"/>
              </a:rPr>
              <a:t>Az </a:t>
            </a:r>
            <a:r>
              <a:rPr lang="hu-HU" sz="1400" b="1" u="sng" smtClean="0">
                <a:latin typeface="Arial" charset="0"/>
              </a:rPr>
              <a:t>üveghulladék</a:t>
            </a:r>
            <a:r>
              <a:rPr lang="hu-HU" sz="1400" smtClean="0">
                <a:latin typeface="Arial" charset="0"/>
              </a:rPr>
              <a:t> felhasználása a legegyszerűbb – </a:t>
            </a:r>
          </a:p>
          <a:p>
            <a:pPr eaLnBrk="1" hangingPunct="1">
              <a:lnSpc>
                <a:spcPct val="80000"/>
              </a:lnSpc>
              <a:buFont typeface="Wingdings" pitchFamily="2" charset="2"/>
              <a:buNone/>
            </a:pPr>
            <a:r>
              <a:rPr lang="hu-HU" sz="1400" smtClean="0">
                <a:latin typeface="Arial" charset="0"/>
              </a:rPr>
              <a:t>	újra üveg lesz belőle. Az így elkészített termék </a:t>
            </a:r>
          </a:p>
          <a:p>
            <a:pPr eaLnBrk="1" hangingPunct="1">
              <a:lnSpc>
                <a:spcPct val="80000"/>
              </a:lnSpc>
              <a:buFont typeface="Wingdings" pitchFamily="2" charset="2"/>
              <a:buNone/>
            </a:pPr>
            <a:r>
              <a:rPr lang="hu-HU" sz="1400" smtClean="0">
                <a:latin typeface="Arial" charset="0"/>
              </a:rPr>
              <a:t>	előállítása kevesebb energiát igényel, mintha ugyanezt </a:t>
            </a:r>
          </a:p>
          <a:p>
            <a:pPr eaLnBrk="1" hangingPunct="1">
              <a:lnSpc>
                <a:spcPct val="80000"/>
              </a:lnSpc>
              <a:buFont typeface="Wingdings" pitchFamily="2" charset="2"/>
              <a:buNone/>
            </a:pPr>
            <a:r>
              <a:rPr lang="hu-HU" sz="1400" smtClean="0">
                <a:latin typeface="Arial" charset="0"/>
              </a:rPr>
              <a:t>	homokból állítanák elő.</a:t>
            </a:r>
          </a:p>
          <a:p>
            <a:pPr eaLnBrk="1" hangingPunct="1">
              <a:lnSpc>
                <a:spcPct val="80000"/>
              </a:lnSpc>
            </a:pPr>
            <a:endParaRPr lang="hu-HU" sz="1400" smtClean="0">
              <a:latin typeface="Arial" charset="0"/>
            </a:endParaRPr>
          </a:p>
          <a:p>
            <a:pPr eaLnBrk="1" hangingPunct="1">
              <a:lnSpc>
                <a:spcPct val="80000"/>
              </a:lnSpc>
            </a:pPr>
            <a:r>
              <a:rPr lang="hu-HU" sz="1400" smtClean="0">
                <a:latin typeface="Arial" charset="0"/>
              </a:rPr>
              <a:t>A </a:t>
            </a:r>
            <a:r>
              <a:rPr lang="hu-HU" sz="1400" b="1" u="sng" smtClean="0">
                <a:latin typeface="Arial" charset="0"/>
              </a:rPr>
              <a:t>papírhulladékból</a:t>
            </a:r>
            <a:r>
              <a:rPr lang="hu-HU" sz="1400" smtClean="0">
                <a:latin typeface="Arial" charset="0"/>
              </a:rPr>
              <a:t> 15 perc alatt lesz pép, majd szárítás </a:t>
            </a:r>
          </a:p>
          <a:p>
            <a:pPr eaLnBrk="1" hangingPunct="1">
              <a:lnSpc>
                <a:spcPct val="80000"/>
              </a:lnSpc>
              <a:buFont typeface="Wingdings" pitchFamily="2" charset="2"/>
              <a:buNone/>
            </a:pPr>
            <a:r>
              <a:rPr lang="hu-HU" sz="1400" smtClean="0">
                <a:latin typeface="Arial" charset="0"/>
              </a:rPr>
              <a:t>	után toalettpapír vagy kéztörlő. Már a nyomtatóba is </a:t>
            </a:r>
          </a:p>
          <a:p>
            <a:pPr eaLnBrk="1" hangingPunct="1">
              <a:lnSpc>
                <a:spcPct val="80000"/>
              </a:lnSpc>
              <a:buFont typeface="Wingdings" pitchFamily="2" charset="2"/>
              <a:buNone/>
            </a:pPr>
            <a:r>
              <a:rPr lang="hu-HU" sz="1400" smtClean="0">
                <a:latin typeface="Arial" charset="0"/>
              </a:rPr>
              <a:t>	újrapapírt helyezhetünk, sőt a levelezésüket is efféle borítékban </a:t>
            </a:r>
          </a:p>
          <a:p>
            <a:pPr eaLnBrk="1" hangingPunct="1">
              <a:lnSpc>
                <a:spcPct val="80000"/>
              </a:lnSpc>
              <a:buFont typeface="Wingdings" pitchFamily="2" charset="2"/>
              <a:buNone/>
            </a:pPr>
            <a:r>
              <a:rPr lang="hu-HU" sz="1400" smtClean="0">
                <a:latin typeface="Arial" charset="0"/>
              </a:rPr>
              <a:t>	intézhetjük.</a:t>
            </a:r>
          </a:p>
          <a:p>
            <a:pPr eaLnBrk="1" hangingPunct="1">
              <a:lnSpc>
                <a:spcPct val="80000"/>
              </a:lnSpc>
              <a:buFont typeface="Wingdings" pitchFamily="2" charset="2"/>
              <a:buNone/>
            </a:pPr>
            <a:endParaRPr lang="hu-HU" sz="1400" smtClean="0">
              <a:latin typeface="Arial" charset="0"/>
            </a:endParaRPr>
          </a:p>
          <a:p>
            <a:pPr eaLnBrk="1" hangingPunct="1">
              <a:lnSpc>
                <a:spcPct val="80000"/>
              </a:lnSpc>
              <a:buFont typeface="Wingdings" pitchFamily="2" charset="2"/>
              <a:buNone/>
            </a:pPr>
            <a:r>
              <a:rPr lang="hu-HU" sz="1400" i="1" smtClean="0">
                <a:solidFill>
                  <a:schemeClr val="hlink"/>
                </a:solidFill>
                <a:latin typeface="Arial" charset="0"/>
              </a:rPr>
              <a:t>„A Földet nem apáinktól örököltük, hanem unokáinktól kölcsönöztük.”</a:t>
            </a:r>
          </a:p>
          <a:p>
            <a:pPr eaLnBrk="1" hangingPunct="1">
              <a:lnSpc>
                <a:spcPct val="80000"/>
              </a:lnSpc>
              <a:buFont typeface="Wingdings" pitchFamily="2" charset="2"/>
              <a:buNone/>
            </a:pPr>
            <a:endParaRPr lang="hu-HU" sz="1400" smtClean="0">
              <a:latin typeface="Arial" charset="0"/>
            </a:endParaRPr>
          </a:p>
        </p:txBody>
      </p:sp>
      <p:pic>
        <p:nvPicPr>
          <p:cNvPr id="13316" name="Picture 5" descr="MC900437511[1]"/>
          <p:cNvPicPr>
            <a:picLocks noChangeAspect="1" noChangeArrowheads="1"/>
          </p:cNvPicPr>
          <p:nvPr/>
        </p:nvPicPr>
        <p:blipFill>
          <a:blip r:embed="rId2" cstate="print"/>
          <a:srcRect/>
          <a:stretch>
            <a:fillRect/>
          </a:stretch>
        </p:blipFill>
        <p:spPr bwMode="auto">
          <a:xfrm>
            <a:off x="468313" y="1557338"/>
            <a:ext cx="1822450" cy="1841500"/>
          </a:xfrm>
          <a:prstGeom prst="rect">
            <a:avLst/>
          </a:prstGeom>
          <a:noFill/>
          <a:ln w="9525">
            <a:noFill/>
            <a:miter lim="800000"/>
            <a:headEnd/>
            <a:tailEnd/>
          </a:ln>
        </p:spPr>
      </p:pic>
      <p:pic>
        <p:nvPicPr>
          <p:cNvPr id="13317" name="Picture 6" descr="MP900400989[1]"/>
          <p:cNvPicPr>
            <a:picLocks noChangeAspect="1" noChangeArrowheads="1"/>
          </p:cNvPicPr>
          <p:nvPr/>
        </p:nvPicPr>
        <p:blipFill>
          <a:blip r:embed="rId3" cstate="print"/>
          <a:srcRect/>
          <a:stretch>
            <a:fillRect/>
          </a:stretch>
        </p:blipFill>
        <p:spPr bwMode="auto">
          <a:xfrm>
            <a:off x="6443663" y="3213100"/>
            <a:ext cx="2419350" cy="3024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hu-HU" sz="3200" b="1" smtClean="0"/>
              <a:t/>
            </a:r>
            <a:br>
              <a:rPr lang="hu-HU" sz="3200" b="1" smtClean="0"/>
            </a:br>
            <a:r>
              <a:rPr lang="hu-HU" b="1" smtClean="0"/>
              <a:t>Mi a komposztálás?</a:t>
            </a:r>
            <a:br>
              <a:rPr lang="hu-HU" b="1" smtClean="0"/>
            </a:br>
            <a:endParaRPr lang="hu-HU" b="1" smtClean="0"/>
          </a:p>
        </p:txBody>
      </p:sp>
      <p:sp>
        <p:nvSpPr>
          <p:cNvPr id="14339" name="Rectangle 3"/>
          <p:cNvSpPr>
            <a:spLocks noGrp="1" noChangeArrowheads="1"/>
          </p:cNvSpPr>
          <p:nvPr>
            <p:ph type="body" sz="half" idx="1"/>
          </p:nvPr>
        </p:nvSpPr>
        <p:spPr>
          <a:xfrm>
            <a:off x="1619250" y="1827213"/>
            <a:ext cx="7524750" cy="3906837"/>
          </a:xfrm>
        </p:spPr>
        <p:txBody>
          <a:bodyPr/>
          <a:lstStyle/>
          <a:p>
            <a:pPr eaLnBrk="1" hangingPunct="1">
              <a:lnSpc>
                <a:spcPct val="80000"/>
              </a:lnSpc>
            </a:pPr>
            <a:r>
              <a:rPr lang="hu-HU" sz="1800" smtClean="0">
                <a:latin typeface="Arial" charset="0"/>
              </a:rPr>
              <a:t>A humusz természetes körülmények között automatikusan képződik az erdőkben a lehullott lombból, a szántóföldeken a gyökér és szármaradványokból a réteken és a legelőkön a szerves anyagokból, de magunk is termelhetünk humuszt a kertben keletkezett szerves hulladékokból. Ezt az eljárást komposztálásnak nevezzük.</a:t>
            </a:r>
          </a:p>
          <a:p>
            <a:pPr eaLnBrk="1" hangingPunct="1">
              <a:lnSpc>
                <a:spcPct val="80000"/>
              </a:lnSpc>
            </a:pPr>
            <a:endParaRPr lang="hu-HU" sz="1800" smtClean="0">
              <a:latin typeface="Arial" charset="0"/>
            </a:endParaRPr>
          </a:p>
          <a:p>
            <a:pPr eaLnBrk="1" hangingPunct="1">
              <a:lnSpc>
                <a:spcPct val="80000"/>
              </a:lnSpc>
            </a:pPr>
            <a:r>
              <a:rPr lang="hu-HU" sz="1800" smtClean="0">
                <a:latin typeface="Arial" charset="0"/>
              </a:rPr>
              <a:t>A </a:t>
            </a:r>
            <a:r>
              <a:rPr lang="hu-HU" sz="1800" b="1" smtClean="0">
                <a:latin typeface="Arial" charset="0"/>
              </a:rPr>
              <a:t>komposztálás</a:t>
            </a:r>
            <a:r>
              <a:rPr lang="hu-HU" sz="1800" smtClean="0">
                <a:latin typeface="Arial" charset="0"/>
              </a:rPr>
              <a:t> olyan biológiai folyamat,amely a </a:t>
            </a:r>
            <a:r>
              <a:rPr lang="hu-HU" sz="1800" smtClean="0">
                <a:latin typeface="Arial" charset="0"/>
                <a:hlinkClick r:id="rId2" tooltip="Hulladék"/>
              </a:rPr>
              <a:t>hulladékok</a:t>
            </a:r>
            <a:r>
              <a:rPr lang="hu-HU" sz="1800" smtClean="0">
                <a:latin typeface="Arial" charset="0"/>
              </a:rPr>
              <a:t>, melléktermékek szerves anyagait, </a:t>
            </a:r>
            <a:r>
              <a:rPr lang="hu-HU" sz="1800" b="1" smtClean="0">
                <a:latin typeface="Arial" charset="0"/>
                <a:hlinkClick r:id="rId3" tooltip="Humusz (a lap nem létezik)"/>
              </a:rPr>
              <a:t>humuszszerű</a:t>
            </a:r>
            <a:r>
              <a:rPr lang="hu-HU" sz="1800" smtClean="0">
                <a:latin typeface="Arial" charset="0"/>
              </a:rPr>
              <a:t> termékké alakítja át. A </a:t>
            </a:r>
            <a:r>
              <a:rPr lang="hu-HU" sz="1800" smtClean="0">
                <a:solidFill>
                  <a:schemeClr val="hlink"/>
                </a:solidFill>
                <a:latin typeface="Arial" charset="0"/>
              </a:rPr>
              <a:t>kertészetben </a:t>
            </a:r>
            <a:r>
              <a:rPr lang="hu-HU" sz="1800" smtClean="0">
                <a:latin typeface="Arial" charset="0"/>
              </a:rPr>
              <a:t>régóta ismert és alkalmazott módszer.</a:t>
            </a:r>
            <a:endParaRPr lang="hu-HU" sz="1800" b="1" smtClean="0">
              <a:latin typeface="Arial" charset="0"/>
            </a:endParaRPr>
          </a:p>
          <a:p>
            <a:pPr eaLnBrk="1" hangingPunct="1">
              <a:lnSpc>
                <a:spcPct val="80000"/>
              </a:lnSpc>
            </a:pPr>
            <a:endParaRPr lang="hu-HU" sz="1800" b="1" smtClean="0">
              <a:latin typeface="Arial" charset="0"/>
            </a:endParaRPr>
          </a:p>
          <a:p>
            <a:pPr eaLnBrk="1" hangingPunct="1">
              <a:lnSpc>
                <a:spcPct val="80000"/>
              </a:lnSpc>
            </a:pPr>
            <a:r>
              <a:rPr lang="hu-HU" sz="1800" b="1" smtClean="0">
                <a:latin typeface="Arial" charset="0"/>
              </a:rPr>
              <a:t>Komposztnak</a:t>
            </a:r>
            <a:r>
              <a:rPr lang="hu-HU" sz="1800" smtClean="0">
                <a:latin typeface="Arial" charset="0"/>
              </a:rPr>
              <a:t> nevezzük azt a morzsalékos, sötétbarna színű földszerű, magas szerves anyag tartalmú anyagot, amely szerves hulladékokból, maradványokból elsősorban </a:t>
            </a:r>
            <a:r>
              <a:rPr lang="hu-HU" sz="1800" b="1" smtClean="0">
                <a:latin typeface="Arial" charset="0"/>
                <a:hlinkClick r:id="rId4" tooltip="Mikroorganizmusok"/>
              </a:rPr>
              <a:t>mikroorganizmusok</a:t>
            </a:r>
            <a:r>
              <a:rPr lang="hu-HU" sz="1800" smtClean="0">
                <a:latin typeface="Arial" charset="0"/>
              </a:rPr>
              <a:t> tevékenységének hatására jön létre, megfelelő hatások mellett (oxigén, nedvességtartalom</a:t>
            </a:r>
            <a:r>
              <a:rPr lang="hu-HU" sz="1800" smtClean="0"/>
              <a:t>).</a:t>
            </a:r>
          </a:p>
        </p:txBody>
      </p:sp>
      <p:sp>
        <p:nvSpPr>
          <p:cNvPr id="14340" name="Rectangle 4"/>
          <p:cNvSpPr>
            <a:spLocks noGrp="1" noChangeArrowheads="1"/>
          </p:cNvSpPr>
          <p:nvPr>
            <p:ph sz="half" idx="2"/>
          </p:nvPr>
        </p:nvSpPr>
        <p:spPr>
          <a:xfrm>
            <a:off x="755650" y="5949950"/>
            <a:ext cx="7961313" cy="574675"/>
          </a:xfrm>
        </p:spPr>
        <p:txBody>
          <a:bodyPr/>
          <a:lstStyle/>
          <a:p>
            <a:pPr algn="r" eaLnBrk="1" hangingPunct="1">
              <a:buFont typeface="Wingdings" pitchFamily="2" charset="2"/>
              <a:buNone/>
            </a:pPr>
            <a:r>
              <a:rPr lang="hu-HU" sz="1400" i="1" smtClean="0">
                <a:solidFill>
                  <a:schemeClr val="hlink"/>
                </a:solidFill>
                <a:latin typeface="Arial" charset="0"/>
              </a:rPr>
              <a:t>„Kultúránk az erdő irtásával kezdődött, és csak az erdő fenntartásával maradhat fenn.”                                      Leinbundgut</a:t>
            </a:r>
          </a:p>
          <a:p>
            <a:pPr eaLnBrk="1" hangingPunct="1"/>
            <a:endParaRPr lang="hu-HU" sz="1400" i="1" smtClean="0">
              <a:solidFill>
                <a:schemeClr val="hlink"/>
              </a:solidFill>
              <a:latin typeface="Arial" charset="0"/>
            </a:endParaRPr>
          </a:p>
          <a:p>
            <a:pPr algn="ctr" eaLnBrk="1" hangingPunct="1"/>
            <a:endParaRPr lang="hu-HU" sz="1400" i="1" smtClean="0">
              <a:solidFill>
                <a:schemeClr val="hlink"/>
              </a:solidFill>
              <a:latin typeface="Arial" charset="0"/>
            </a:endParaRPr>
          </a:p>
          <a:p>
            <a:pPr eaLnBrk="1" hangingPunct="1"/>
            <a:endParaRPr lang="hu-HU" sz="1400" i="1" smtClean="0">
              <a:solidFill>
                <a:schemeClr val="hlink"/>
              </a:solidFill>
            </a:endParaRPr>
          </a:p>
        </p:txBody>
      </p:sp>
      <p:pic>
        <p:nvPicPr>
          <p:cNvPr id="14341" name="Picture 7" descr="imagesCAHXQGUI"/>
          <p:cNvPicPr>
            <a:picLocks noChangeAspect="1" noChangeArrowheads="1"/>
          </p:cNvPicPr>
          <p:nvPr/>
        </p:nvPicPr>
        <p:blipFill>
          <a:blip r:embed="rId5" cstate="print"/>
          <a:srcRect/>
          <a:stretch>
            <a:fillRect/>
          </a:stretch>
        </p:blipFill>
        <p:spPr bwMode="auto">
          <a:xfrm>
            <a:off x="6659563" y="0"/>
            <a:ext cx="2484437" cy="1476375"/>
          </a:xfrm>
          <a:prstGeom prst="rect">
            <a:avLst/>
          </a:prstGeom>
          <a:noFill/>
          <a:ln w="9525">
            <a:noFill/>
            <a:miter lim="800000"/>
            <a:headEnd/>
            <a:tailEnd/>
          </a:ln>
        </p:spPr>
      </p:pic>
      <p:pic>
        <p:nvPicPr>
          <p:cNvPr id="14342" name="Picture 8" descr="imagesCA1U062K"/>
          <p:cNvPicPr>
            <a:picLocks noChangeAspect="1" noChangeArrowheads="1"/>
          </p:cNvPicPr>
          <p:nvPr/>
        </p:nvPicPr>
        <p:blipFill>
          <a:blip r:embed="rId6" cstate="print"/>
          <a:srcRect/>
          <a:stretch>
            <a:fillRect/>
          </a:stretch>
        </p:blipFill>
        <p:spPr bwMode="auto">
          <a:xfrm>
            <a:off x="0" y="4508500"/>
            <a:ext cx="1835150" cy="152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403350" y="333375"/>
            <a:ext cx="7313613" cy="863600"/>
          </a:xfrm>
        </p:spPr>
        <p:txBody>
          <a:bodyPr/>
          <a:lstStyle/>
          <a:p>
            <a:pPr eaLnBrk="1" hangingPunct="1"/>
            <a:r>
              <a:rPr lang="hu-HU" b="1" smtClean="0"/>
              <a:t>Komposztálás</a:t>
            </a:r>
          </a:p>
        </p:txBody>
      </p:sp>
      <p:sp>
        <p:nvSpPr>
          <p:cNvPr id="15363" name="Rectangle 3"/>
          <p:cNvSpPr>
            <a:spLocks noGrp="1" noChangeArrowheads="1"/>
          </p:cNvSpPr>
          <p:nvPr>
            <p:ph type="body" idx="1"/>
          </p:nvPr>
        </p:nvSpPr>
        <p:spPr>
          <a:xfrm>
            <a:off x="1331913" y="1844675"/>
            <a:ext cx="7313612" cy="4114800"/>
          </a:xfrm>
        </p:spPr>
        <p:txBody>
          <a:bodyPr/>
          <a:lstStyle/>
          <a:p>
            <a:pPr eaLnBrk="1" hangingPunct="1">
              <a:lnSpc>
                <a:spcPct val="80000"/>
              </a:lnSpc>
              <a:buFont typeface="Wingdings" pitchFamily="2" charset="2"/>
              <a:buNone/>
            </a:pPr>
            <a:r>
              <a:rPr lang="hu-HU" sz="1400" b="1" smtClean="0">
                <a:latin typeface="Arial" charset="0"/>
              </a:rPr>
              <a:t>Kellékek </a:t>
            </a:r>
          </a:p>
          <a:p>
            <a:pPr eaLnBrk="1" hangingPunct="1">
              <a:lnSpc>
                <a:spcPct val="80000"/>
              </a:lnSpc>
            </a:pPr>
            <a:r>
              <a:rPr lang="hu-HU" sz="1400" smtClean="0">
                <a:latin typeface="Arial" charset="0"/>
              </a:rPr>
              <a:t>komposztálható nyersanyagok, </a:t>
            </a:r>
          </a:p>
          <a:p>
            <a:pPr eaLnBrk="1" hangingPunct="1">
              <a:lnSpc>
                <a:spcPct val="80000"/>
              </a:lnSpc>
            </a:pPr>
            <a:r>
              <a:rPr lang="hu-HU" sz="1400" smtClean="0">
                <a:latin typeface="Arial" charset="0"/>
              </a:rPr>
              <a:t>megfelelő komposztláda és komposztálóhely szükséges.</a:t>
            </a:r>
          </a:p>
          <a:p>
            <a:pPr eaLnBrk="1" hangingPunct="1">
              <a:lnSpc>
                <a:spcPct val="80000"/>
              </a:lnSpc>
            </a:pPr>
            <a:endParaRPr lang="hu-HU" sz="1400" smtClean="0">
              <a:latin typeface="Arial" charset="0"/>
            </a:endParaRPr>
          </a:p>
          <a:p>
            <a:pPr eaLnBrk="1" hangingPunct="1">
              <a:lnSpc>
                <a:spcPct val="80000"/>
              </a:lnSpc>
              <a:buFont typeface="Wingdings" pitchFamily="2" charset="2"/>
              <a:buNone/>
            </a:pPr>
            <a:r>
              <a:rPr lang="hu-HU" sz="1400" b="1" smtClean="0">
                <a:latin typeface="Arial" charset="0"/>
              </a:rPr>
              <a:t>Komposztálható anyagok </a:t>
            </a:r>
          </a:p>
          <a:p>
            <a:pPr eaLnBrk="1" hangingPunct="1">
              <a:lnSpc>
                <a:spcPct val="80000"/>
              </a:lnSpc>
            </a:pPr>
            <a:r>
              <a:rPr lang="hu-HU" sz="1400" smtClean="0">
                <a:latin typeface="Arial" charset="0"/>
              </a:rPr>
              <a:t>konyhai hulladékok: gyümölcs, zöldség, kávézacc, elhervadt virágok stb., </a:t>
            </a:r>
          </a:p>
          <a:p>
            <a:pPr eaLnBrk="1" hangingPunct="1">
              <a:lnSpc>
                <a:spcPct val="80000"/>
              </a:lnSpc>
            </a:pPr>
            <a:r>
              <a:rPr lang="hu-HU" sz="1400" smtClean="0">
                <a:latin typeface="Arial" charset="0"/>
              </a:rPr>
              <a:t>kerti hulladékok: gallyak, lombok, fű stb., </a:t>
            </a:r>
          </a:p>
          <a:p>
            <a:pPr eaLnBrk="1" hangingPunct="1">
              <a:lnSpc>
                <a:spcPct val="80000"/>
              </a:lnSpc>
            </a:pPr>
            <a:r>
              <a:rPr lang="hu-HU" sz="1400" smtClean="0">
                <a:latin typeface="Arial" charset="0"/>
              </a:rPr>
              <a:t>egyéb hulladékok: karton papír, kevés hamu.</a:t>
            </a:r>
          </a:p>
          <a:p>
            <a:pPr eaLnBrk="1" hangingPunct="1">
              <a:lnSpc>
                <a:spcPct val="80000"/>
              </a:lnSpc>
            </a:pPr>
            <a:endParaRPr lang="hu-HU" sz="1400" smtClean="0">
              <a:latin typeface="Arial" charset="0"/>
            </a:endParaRPr>
          </a:p>
          <a:p>
            <a:pPr eaLnBrk="1" hangingPunct="1">
              <a:lnSpc>
                <a:spcPct val="80000"/>
              </a:lnSpc>
              <a:buFont typeface="Wingdings" pitchFamily="2" charset="2"/>
              <a:buNone/>
            </a:pPr>
            <a:r>
              <a:rPr lang="hu-HU" sz="1400" b="1" smtClean="0">
                <a:latin typeface="Arial" charset="0"/>
              </a:rPr>
              <a:t>Nem komposztálható anyagok </a:t>
            </a:r>
          </a:p>
          <a:p>
            <a:pPr eaLnBrk="1" hangingPunct="1">
              <a:lnSpc>
                <a:spcPct val="80000"/>
              </a:lnSpc>
            </a:pPr>
            <a:r>
              <a:rPr lang="hu-HU" sz="1400" smtClean="0">
                <a:latin typeface="Arial" charset="0"/>
              </a:rPr>
              <a:t>beteg növényi részek, citrusfélék gyümölcseinek hulladéka,  </a:t>
            </a:r>
          </a:p>
          <a:p>
            <a:pPr eaLnBrk="1" hangingPunct="1">
              <a:lnSpc>
                <a:spcPct val="80000"/>
              </a:lnSpc>
            </a:pPr>
            <a:r>
              <a:rPr lang="hu-HU" sz="1400" smtClean="0">
                <a:latin typeface="Arial" charset="0"/>
              </a:rPr>
              <a:t>állati ürülék,húsdarabok, </a:t>
            </a:r>
          </a:p>
          <a:p>
            <a:pPr eaLnBrk="1" hangingPunct="1">
              <a:lnSpc>
                <a:spcPct val="80000"/>
              </a:lnSpc>
            </a:pPr>
            <a:r>
              <a:rPr lang="hu-HU" sz="1400" smtClean="0">
                <a:latin typeface="Arial" charset="0"/>
              </a:rPr>
              <a:t>kövek, műanyagok, fémek ,</a:t>
            </a:r>
          </a:p>
          <a:p>
            <a:pPr eaLnBrk="1" hangingPunct="1">
              <a:lnSpc>
                <a:spcPct val="80000"/>
              </a:lnSpc>
            </a:pPr>
            <a:r>
              <a:rPr lang="hu-HU" sz="1400" smtClean="0">
                <a:latin typeface="Arial" charset="0"/>
              </a:rPr>
              <a:t>fű csak kis mennyiségben (mert belerothad).</a:t>
            </a:r>
          </a:p>
          <a:p>
            <a:pPr eaLnBrk="1" hangingPunct="1">
              <a:lnSpc>
                <a:spcPct val="80000"/>
              </a:lnSpc>
            </a:pPr>
            <a:endParaRPr lang="hu-HU" sz="1400" smtClean="0">
              <a:latin typeface="Arial" charset="0"/>
            </a:endParaRPr>
          </a:p>
          <a:p>
            <a:pPr eaLnBrk="1" hangingPunct="1">
              <a:lnSpc>
                <a:spcPct val="80000"/>
              </a:lnSpc>
              <a:buFont typeface="Wingdings" pitchFamily="2" charset="2"/>
              <a:buNone/>
            </a:pPr>
            <a:r>
              <a:rPr lang="hu-HU" sz="1400" b="1" smtClean="0">
                <a:latin typeface="Arial" charset="0"/>
              </a:rPr>
              <a:t>           Komposztálás előnyei </a:t>
            </a:r>
          </a:p>
          <a:p>
            <a:pPr lvl="1" eaLnBrk="1" hangingPunct="1">
              <a:lnSpc>
                <a:spcPct val="80000"/>
              </a:lnSpc>
            </a:pPr>
            <a:r>
              <a:rPr lang="hu-HU" sz="1400" smtClean="0">
                <a:latin typeface="Arial" charset="0"/>
              </a:rPr>
              <a:t>- a keletkező humuszanyagok javítják a talaj szerkezetét, ezzel védik a talajt az  eróziótól, javítják víz és hő háztartását, </a:t>
            </a:r>
          </a:p>
          <a:p>
            <a:pPr lvl="1" eaLnBrk="1" hangingPunct="1">
              <a:lnSpc>
                <a:spcPct val="80000"/>
              </a:lnSpc>
            </a:pPr>
            <a:r>
              <a:rPr lang="hu-HU" sz="1400" smtClean="0">
                <a:latin typeface="Arial" charset="0"/>
              </a:rPr>
              <a:t>- a komposzttrágyázás hatása tovább tart, mint a szerves trágya hatása, </a:t>
            </a:r>
          </a:p>
          <a:p>
            <a:pPr lvl="1" eaLnBrk="1" hangingPunct="1">
              <a:lnSpc>
                <a:spcPct val="80000"/>
              </a:lnSpc>
            </a:pPr>
            <a:r>
              <a:rPr lang="hu-HU" sz="1400" smtClean="0">
                <a:latin typeface="Arial" charset="0"/>
              </a:rPr>
              <a:t>- a komposztálás során az anyagban lévő kártevők,kórokozók elpusztulnak. </a:t>
            </a:r>
          </a:p>
          <a:p>
            <a:pPr lvl="1" eaLnBrk="1" hangingPunct="1">
              <a:lnSpc>
                <a:spcPct val="80000"/>
              </a:lnSpc>
            </a:pPr>
            <a:r>
              <a:rPr lang="hu-HU" sz="1400" smtClean="0">
                <a:latin typeface="Arial" charset="0"/>
              </a:rPr>
              <a:t>- a hulladékok mennyisége csökken, így a hulladék lerakókat tehermentesíteni    tudjuk.</a:t>
            </a:r>
          </a:p>
          <a:p>
            <a:pPr eaLnBrk="1" hangingPunct="1">
              <a:lnSpc>
                <a:spcPct val="80000"/>
              </a:lnSpc>
            </a:pPr>
            <a:endParaRPr lang="hu-HU" sz="1400" smtClean="0">
              <a:latin typeface="Arial" charset="0"/>
            </a:endParaRPr>
          </a:p>
        </p:txBody>
      </p:sp>
      <p:pic>
        <p:nvPicPr>
          <p:cNvPr id="15364" name="Picture 6" descr="imagesCALBWB46"/>
          <p:cNvPicPr>
            <a:picLocks noChangeAspect="1" noChangeArrowheads="1"/>
          </p:cNvPicPr>
          <p:nvPr/>
        </p:nvPicPr>
        <p:blipFill>
          <a:blip r:embed="rId2" cstate="print"/>
          <a:srcRect/>
          <a:stretch>
            <a:fillRect/>
          </a:stretch>
        </p:blipFill>
        <p:spPr bwMode="auto">
          <a:xfrm>
            <a:off x="7451725" y="1628775"/>
            <a:ext cx="1524000" cy="1238250"/>
          </a:xfrm>
          <a:prstGeom prst="rect">
            <a:avLst/>
          </a:prstGeom>
          <a:noFill/>
          <a:ln w="9525">
            <a:noFill/>
            <a:miter lim="800000"/>
            <a:headEnd/>
            <a:tailEnd/>
          </a:ln>
        </p:spPr>
      </p:pic>
      <p:pic>
        <p:nvPicPr>
          <p:cNvPr id="15365" name="Picture 9" descr="untitled"/>
          <p:cNvPicPr>
            <a:picLocks noChangeAspect="1" noChangeArrowheads="1"/>
          </p:cNvPicPr>
          <p:nvPr/>
        </p:nvPicPr>
        <p:blipFill>
          <a:blip r:embed="rId3" cstate="print"/>
          <a:srcRect/>
          <a:stretch>
            <a:fillRect/>
          </a:stretch>
        </p:blipFill>
        <p:spPr bwMode="auto">
          <a:xfrm>
            <a:off x="6858000" y="3213100"/>
            <a:ext cx="2286000" cy="1704975"/>
          </a:xfrm>
          <a:prstGeom prst="rect">
            <a:avLst/>
          </a:prstGeom>
          <a:noFill/>
          <a:ln w="9525">
            <a:noFill/>
            <a:miter lim="800000"/>
            <a:headEnd/>
            <a:tailEnd/>
          </a:ln>
        </p:spPr>
      </p:pic>
      <p:pic>
        <p:nvPicPr>
          <p:cNvPr id="15366" name="Picture 11" descr="untitled1"/>
          <p:cNvPicPr>
            <a:picLocks noChangeAspect="1" noChangeArrowheads="1"/>
          </p:cNvPicPr>
          <p:nvPr/>
        </p:nvPicPr>
        <p:blipFill>
          <a:blip r:embed="rId4" cstate="print"/>
          <a:srcRect/>
          <a:stretch>
            <a:fillRect/>
          </a:stretch>
        </p:blipFill>
        <p:spPr bwMode="auto">
          <a:xfrm>
            <a:off x="0" y="5013325"/>
            <a:ext cx="1979613" cy="1603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Holdas">
  <a:themeElements>
    <a:clrScheme name="Holdas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Holdas">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Holdas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Holdas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Holdas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Holdas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Holdas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Holdas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Holdas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Holdas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Holdas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Holdas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é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é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1600</TotalTime>
  <Words>1059</Words>
  <Application>Microsoft Office PowerPoint</Application>
  <PresentationFormat>Diavetítés a képernyőre (4:3 oldalarány)</PresentationFormat>
  <Paragraphs>218</Paragraphs>
  <Slides>13</Slides>
  <Notes>0</Notes>
  <HiddenSlides>0</HiddenSlides>
  <MMClips>0</MMClips>
  <ScaleCrop>false</ScaleCrop>
  <HeadingPairs>
    <vt:vector size="6" baseType="variant">
      <vt:variant>
        <vt:lpstr>Használt betűtípusok</vt:lpstr>
      </vt:variant>
      <vt:variant>
        <vt:i4>4</vt:i4>
      </vt:variant>
      <vt:variant>
        <vt:lpstr>Téma</vt:lpstr>
      </vt:variant>
      <vt:variant>
        <vt:i4>1</vt:i4>
      </vt:variant>
      <vt:variant>
        <vt:lpstr>Diacímek</vt:lpstr>
      </vt:variant>
      <vt:variant>
        <vt:i4>13</vt:i4>
      </vt:variant>
    </vt:vector>
  </HeadingPairs>
  <TitlesOfParts>
    <vt:vector size="18" baseType="lpstr">
      <vt:lpstr>Verdana</vt:lpstr>
      <vt:lpstr>Arial</vt:lpstr>
      <vt:lpstr>Wingdings</vt:lpstr>
      <vt:lpstr>Times New Roman</vt:lpstr>
      <vt:lpstr>Holdas</vt:lpstr>
      <vt:lpstr>KÖRNYEZETVÉDELEM  JÁTÉK - NYEREMÉNY</vt:lpstr>
      <vt:lpstr>A mindennapok természet- és környezetvédelméről</vt:lpstr>
      <vt:lpstr>Tehát mit tehetünk…?       1.</vt:lpstr>
      <vt:lpstr>Tehát mit tehetünk…?      2.</vt:lpstr>
      <vt:lpstr>Tehát mit tehetünk…?      3.</vt:lpstr>
      <vt:lpstr>Tények, adatok</vt:lpstr>
      <vt:lpstr>Legyünk válogatósak! –  szelektív hulladékgyűjtés</vt:lpstr>
      <vt:lpstr>A szelektív hulladékgyűjtés módszerei</vt:lpstr>
      <vt:lpstr>Előzzük meg a hulladékképződést!</vt:lpstr>
      <vt:lpstr>Szelektív hulladékgyűjtés</vt:lpstr>
      <vt:lpstr>És hogy mi történik később azzal, amit szétválogattunk?  Mindent újrahasznosítanak!</vt:lpstr>
      <vt:lpstr> Mi a komposztálás? </vt:lpstr>
      <vt:lpstr>Komposztálás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varosszepito</dc:creator>
  <cp:lastModifiedBy>varosszepito</cp:lastModifiedBy>
  <cp:revision>45</cp:revision>
  <dcterms:created xsi:type="dcterms:W3CDTF">1601-01-01T00:00:00Z</dcterms:created>
  <dcterms:modified xsi:type="dcterms:W3CDTF">2011-10-28T16:16:59Z</dcterms:modified>
</cp:coreProperties>
</file>